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78" r:id="rId2"/>
    <p:sldMasterId id="2147483891" r:id="rId3"/>
    <p:sldMasterId id="2147483904" r:id="rId4"/>
    <p:sldMasterId id="2147483916" r:id="rId5"/>
    <p:sldMasterId id="2147483922" r:id="rId6"/>
    <p:sldMasterId id="2147483928" r:id="rId7"/>
    <p:sldMasterId id="2147483933" r:id="rId8"/>
  </p:sldMasterIdLst>
  <p:notesMasterIdLst>
    <p:notesMasterId r:id="rId76"/>
  </p:notesMasterIdLst>
  <p:sldIdLst>
    <p:sldId id="256" r:id="rId9"/>
    <p:sldId id="258" r:id="rId10"/>
    <p:sldId id="279" r:id="rId11"/>
    <p:sldId id="276"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280" r:id="rId73"/>
    <p:sldId id="282" r:id="rId74"/>
    <p:sldId id="299" r:id="rId7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52626" autoAdjust="0"/>
  </p:normalViewPr>
  <p:slideViewPr>
    <p:cSldViewPr>
      <p:cViewPr>
        <p:scale>
          <a:sx n="64" d="100"/>
          <a:sy n="64" d="100"/>
        </p:scale>
        <p:origin x="-32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61383383111595"/>
          <c:y val="4.1800791850171271E-2"/>
          <c:w val="0.50407502941442661"/>
          <c:h val="0.85547333066417541"/>
        </c:manualLayout>
      </c:layout>
      <c:barChart>
        <c:barDir val="col"/>
        <c:grouping val="clustered"/>
        <c:varyColors val="0"/>
        <c:ser>
          <c:idx val="0"/>
          <c:order val="0"/>
          <c:tx>
            <c:strRef>
              <c:f>Sheet1!$B$1</c:f>
              <c:strCache>
                <c:ptCount val="1"/>
                <c:pt idx="0">
                  <c:v>MTM Referrals</c:v>
                </c:pt>
              </c:strCache>
            </c:strRef>
          </c:tx>
          <c:invertIfNegative val="0"/>
          <c:dLbls>
            <c:delete val="1"/>
          </c:dLbls>
          <c:cat>
            <c:numRef>
              <c:f>Sheet1!$A$2:$A$3</c:f>
              <c:numCache>
                <c:formatCode>mmm\-yy</c:formatCode>
                <c:ptCount val="2"/>
                <c:pt idx="0">
                  <c:v>41913</c:v>
                </c:pt>
                <c:pt idx="1">
                  <c:v>41944</c:v>
                </c:pt>
              </c:numCache>
            </c:numRef>
          </c:cat>
          <c:val>
            <c:numRef>
              <c:f>Sheet1!$B$2:$B$3</c:f>
              <c:numCache>
                <c:formatCode>General</c:formatCode>
                <c:ptCount val="2"/>
                <c:pt idx="0">
                  <c:v>30</c:v>
                </c:pt>
                <c:pt idx="1">
                  <c:v>125</c:v>
                </c:pt>
              </c:numCache>
            </c:numRef>
          </c:val>
        </c:ser>
        <c:ser>
          <c:idx val="1"/>
          <c:order val="1"/>
          <c:tx>
            <c:strRef>
              <c:f>Sheet1!$C$1</c:f>
              <c:strCache>
                <c:ptCount val="1"/>
                <c:pt idx="0">
                  <c:v>MTM Face-To-Face</c:v>
                </c:pt>
              </c:strCache>
            </c:strRef>
          </c:tx>
          <c:invertIfNegative val="0"/>
          <c:dLbls>
            <c:delete val="1"/>
          </c:dLbls>
          <c:cat>
            <c:numRef>
              <c:f>Sheet1!$A$2:$A$3</c:f>
              <c:numCache>
                <c:formatCode>mmm\-yy</c:formatCode>
                <c:ptCount val="2"/>
                <c:pt idx="0">
                  <c:v>41913</c:v>
                </c:pt>
                <c:pt idx="1">
                  <c:v>41944</c:v>
                </c:pt>
              </c:numCache>
            </c:numRef>
          </c:cat>
          <c:val>
            <c:numRef>
              <c:f>Sheet1!$C$2:$C$3</c:f>
              <c:numCache>
                <c:formatCode>General</c:formatCode>
                <c:ptCount val="2"/>
                <c:pt idx="0">
                  <c:v>36</c:v>
                </c:pt>
                <c:pt idx="1">
                  <c:v>36</c:v>
                </c:pt>
              </c:numCache>
            </c:numRef>
          </c:val>
        </c:ser>
        <c:ser>
          <c:idx val="2"/>
          <c:order val="2"/>
          <c:tx>
            <c:strRef>
              <c:f>Sheet1!$D$1</c:f>
              <c:strCache>
                <c:ptCount val="1"/>
                <c:pt idx="0">
                  <c:v>MTM-Virtual</c:v>
                </c:pt>
              </c:strCache>
            </c:strRef>
          </c:tx>
          <c:invertIfNegative val="0"/>
          <c:dLbls>
            <c:delete val="1"/>
          </c:dLbls>
          <c:cat>
            <c:numRef>
              <c:f>Sheet1!$A$2:$A$3</c:f>
              <c:numCache>
                <c:formatCode>mmm\-yy</c:formatCode>
                <c:ptCount val="2"/>
                <c:pt idx="0">
                  <c:v>41913</c:v>
                </c:pt>
                <c:pt idx="1">
                  <c:v>41944</c:v>
                </c:pt>
              </c:numCache>
            </c:numRef>
          </c:cat>
          <c:val>
            <c:numRef>
              <c:f>Sheet1!$D$2:$D$3</c:f>
              <c:numCache>
                <c:formatCode>General</c:formatCode>
                <c:ptCount val="2"/>
                <c:pt idx="0">
                  <c:v>8</c:v>
                </c:pt>
                <c:pt idx="1">
                  <c:v>15</c:v>
                </c:pt>
              </c:numCache>
            </c:numRef>
          </c:val>
        </c:ser>
        <c:ser>
          <c:idx val="3"/>
          <c:order val="3"/>
          <c:tx>
            <c:strRef>
              <c:f>Sheet1!$E$1</c:f>
              <c:strCache>
                <c:ptCount val="1"/>
                <c:pt idx="0">
                  <c:v>Other OV</c:v>
                </c:pt>
              </c:strCache>
            </c:strRef>
          </c:tx>
          <c:invertIfNegative val="0"/>
          <c:dLbls>
            <c:delete val="1"/>
          </c:dLbls>
          <c:cat>
            <c:numRef>
              <c:f>Sheet1!$A$2:$A$3</c:f>
              <c:numCache>
                <c:formatCode>mmm\-yy</c:formatCode>
                <c:ptCount val="2"/>
                <c:pt idx="0">
                  <c:v>41913</c:v>
                </c:pt>
                <c:pt idx="1">
                  <c:v>41944</c:v>
                </c:pt>
              </c:numCache>
            </c:numRef>
          </c:cat>
          <c:val>
            <c:numRef>
              <c:f>Sheet1!$E$2:$E$3</c:f>
              <c:numCache>
                <c:formatCode>General</c:formatCode>
                <c:ptCount val="2"/>
                <c:pt idx="0">
                  <c:v>0</c:v>
                </c:pt>
                <c:pt idx="1">
                  <c:v>0</c:v>
                </c:pt>
              </c:numCache>
            </c:numRef>
          </c:val>
        </c:ser>
        <c:dLbls>
          <c:dLblPos val="inEnd"/>
          <c:showLegendKey val="0"/>
          <c:showVal val="1"/>
          <c:showCatName val="0"/>
          <c:showSerName val="0"/>
          <c:showPercent val="0"/>
          <c:showBubbleSize val="0"/>
        </c:dLbls>
        <c:gapWidth val="150"/>
        <c:axId val="47334528"/>
        <c:axId val="47336064"/>
      </c:barChart>
      <c:lineChart>
        <c:grouping val="standard"/>
        <c:varyColors val="0"/>
        <c:ser>
          <c:idx val="4"/>
          <c:order val="4"/>
          <c:tx>
            <c:strRef>
              <c:f>Sheet1!$F$1</c:f>
              <c:strCache>
                <c:ptCount val="1"/>
                <c:pt idx="0">
                  <c:v>Cumulative</c:v>
                </c:pt>
              </c:strCache>
            </c:strRef>
          </c:tx>
          <c:spPr>
            <a:ln>
              <a:solidFill>
                <a:schemeClr val="accent6">
                  <a:lumMod val="50000"/>
                </a:schemeClr>
              </a:solidFill>
            </a:ln>
          </c:spPr>
          <c:marker>
            <c:spPr>
              <a:ln>
                <a:solidFill>
                  <a:schemeClr val="accent6">
                    <a:lumMod val="50000"/>
                  </a:schemeClr>
                </a:solidFill>
              </a:ln>
            </c:spPr>
          </c:marker>
          <c:dLbls>
            <c:dLbl>
              <c:idx val="0"/>
              <c:layout>
                <c:manualLayout>
                  <c:x val="-3.9610591900311527E-2"/>
                  <c:y val="-5.0275368121357661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Sheet1!$A$2:$A$3</c:f>
              <c:numCache>
                <c:formatCode>mmm\-yy</c:formatCode>
                <c:ptCount val="2"/>
                <c:pt idx="0">
                  <c:v>41913</c:v>
                </c:pt>
                <c:pt idx="1">
                  <c:v>41944</c:v>
                </c:pt>
              </c:numCache>
            </c:numRef>
          </c:cat>
          <c:val>
            <c:numRef>
              <c:f>Sheet1!$F$2:$F$3</c:f>
              <c:numCache>
                <c:formatCode>0%</c:formatCode>
                <c:ptCount val="2"/>
                <c:pt idx="0">
                  <c:v>8.7999999999999995E-2</c:v>
                </c:pt>
                <c:pt idx="1">
                  <c:v>0.19</c:v>
                </c:pt>
              </c:numCache>
            </c:numRef>
          </c:val>
          <c:smooth val="0"/>
        </c:ser>
        <c:dLbls>
          <c:showLegendKey val="0"/>
          <c:showVal val="0"/>
          <c:showCatName val="0"/>
          <c:showSerName val="0"/>
          <c:showPercent val="0"/>
          <c:showBubbleSize val="0"/>
        </c:dLbls>
        <c:marker val="1"/>
        <c:smooth val="0"/>
        <c:axId val="47344256"/>
        <c:axId val="47342336"/>
      </c:lineChart>
      <c:dateAx>
        <c:axId val="47334528"/>
        <c:scaling>
          <c:orientation val="minMax"/>
        </c:scaling>
        <c:delete val="0"/>
        <c:axPos val="b"/>
        <c:numFmt formatCode="mmm\-yy" sourceLinked="1"/>
        <c:majorTickMark val="out"/>
        <c:minorTickMark val="none"/>
        <c:tickLblPos val="nextTo"/>
        <c:crossAx val="47336064"/>
        <c:crosses val="autoZero"/>
        <c:auto val="1"/>
        <c:lblOffset val="100"/>
        <c:baseTimeUnit val="months"/>
      </c:dateAx>
      <c:valAx>
        <c:axId val="47336064"/>
        <c:scaling>
          <c:orientation val="minMax"/>
        </c:scaling>
        <c:delete val="0"/>
        <c:axPos val="l"/>
        <c:majorGridlines/>
        <c:title>
          <c:tx>
            <c:rich>
              <a:bodyPr rot="-5400000" vert="horz"/>
              <a:lstStyle/>
              <a:p>
                <a:pPr>
                  <a:defRPr/>
                </a:pPr>
                <a:r>
                  <a:rPr lang="en-US"/>
                  <a:t>Monthly Visits (Bar Graph)</a:t>
                </a:r>
              </a:p>
            </c:rich>
          </c:tx>
          <c:layout/>
          <c:overlay val="0"/>
        </c:title>
        <c:numFmt formatCode="General" sourceLinked="1"/>
        <c:majorTickMark val="out"/>
        <c:minorTickMark val="none"/>
        <c:tickLblPos val="nextTo"/>
        <c:crossAx val="47334528"/>
        <c:crosses val="autoZero"/>
        <c:crossBetween val="between"/>
      </c:valAx>
      <c:valAx>
        <c:axId val="47342336"/>
        <c:scaling>
          <c:orientation val="minMax"/>
          <c:max val="1"/>
        </c:scaling>
        <c:delete val="0"/>
        <c:axPos val="r"/>
        <c:title>
          <c:tx>
            <c:rich>
              <a:bodyPr rot="-5400000" vert="horz"/>
              <a:lstStyle/>
              <a:p>
                <a:pPr>
                  <a:defRPr/>
                </a:pPr>
                <a:r>
                  <a:rPr lang="en-US"/>
                  <a:t>% of Goal</a:t>
                </a:r>
              </a:p>
            </c:rich>
          </c:tx>
          <c:layout/>
          <c:overlay val="0"/>
        </c:title>
        <c:numFmt formatCode="0%" sourceLinked="1"/>
        <c:majorTickMark val="out"/>
        <c:minorTickMark val="none"/>
        <c:tickLblPos val="nextTo"/>
        <c:crossAx val="47344256"/>
        <c:crosses val="max"/>
        <c:crossBetween val="between"/>
      </c:valAx>
      <c:dateAx>
        <c:axId val="47344256"/>
        <c:scaling>
          <c:orientation val="minMax"/>
        </c:scaling>
        <c:delete val="1"/>
        <c:axPos val="b"/>
        <c:numFmt formatCode="mmm\-yy" sourceLinked="1"/>
        <c:majorTickMark val="out"/>
        <c:minorTickMark val="none"/>
        <c:tickLblPos val="nextTo"/>
        <c:crossAx val="47342336"/>
        <c:crosses val="autoZero"/>
        <c:auto val="1"/>
        <c:lblOffset val="100"/>
        <c:baseTimeUnit val="months"/>
        <c:majorUnit val="1"/>
        <c:minorUnit val="1"/>
      </c:dateAx>
    </c:plotArea>
    <c:legend>
      <c:legendPos val="r"/>
      <c:legendEntry>
        <c:idx val="3"/>
        <c:delete val="1"/>
      </c:legendEntry>
      <c:layout>
        <c:manualLayout>
          <c:xMode val="edge"/>
          <c:yMode val="edge"/>
          <c:x val="0.7146332247262196"/>
          <c:y val="0.62573157168913207"/>
          <c:w val="0.2681253959634356"/>
          <c:h val="0.2965594554917923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9931441759435"/>
          <c:y val="4.1800791850171271E-2"/>
          <c:w val="0.5126957190695991"/>
          <c:h val="0.73682926286756534"/>
        </c:manualLayout>
      </c:layout>
      <c:barChart>
        <c:barDir val="col"/>
        <c:grouping val="clustered"/>
        <c:varyColors val="0"/>
        <c:ser>
          <c:idx val="0"/>
          <c:order val="0"/>
          <c:tx>
            <c:strRef>
              <c:f>Sheet1!$B$1</c:f>
              <c:strCache>
                <c:ptCount val="1"/>
                <c:pt idx="0">
                  <c:v>MTM Referrals</c:v>
                </c:pt>
              </c:strCache>
            </c:strRef>
          </c:tx>
          <c:invertIfNegative val="0"/>
          <c:dLbls>
            <c:delete val="1"/>
          </c:dLbls>
          <c:cat>
            <c:numRef>
              <c:f>Sheet1!$A$2:$A$10</c:f>
              <c:numCache>
                <c:formatCode>mmm\-yy</c:formatCode>
                <c:ptCount val="9"/>
                <c:pt idx="0">
                  <c:v>41913</c:v>
                </c:pt>
                <c:pt idx="1">
                  <c:v>41944</c:v>
                </c:pt>
                <c:pt idx="2">
                  <c:v>41974</c:v>
                </c:pt>
                <c:pt idx="3">
                  <c:v>42005</c:v>
                </c:pt>
                <c:pt idx="4">
                  <c:v>42036</c:v>
                </c:pt>
                <c:pt idx="5">
                  <c:v>42064</c:v>
                </c:pt>
                <c:pt idx="6">
                  <c:v>42095</c:v>
                </c:pt>
                <c:pt idx="7">
                  <c:v>42125</c:v>
                </c:pt>
                <c:pt idx="8">
                  <c:v>42156</c:v>
                </c:pt>
              </c:numCache>
            </c:numRef>
          </c:cat>
          <c:val>
            <c:numRef>
              <c:f>Sheet1!$B$2:$B$10</c:f>
              <c:numCache>
                <c:formatCode>General</c:formatCode>
                <c:ptCount val="9"/>
                <c:pt idx="0">
                  <c:v>30</c:v>
                </c:pt>
                <c:pt idx="1">
                  <c:v>125</c:v>
                </c:pt>
                <c:pt idx="2">
                  <c:v>71</c:v>
                </c:pt>
                <c:pt idx="3">
                  <c:v>53</c:v>
                </c:pt>
                <c:pt idx="4">
                  <c:v>64</c:v>
                </c:pt>
                <c:pt idx="5">
                  <c:v>56</c:v>
                </c:pt>
                <c:pt idx="6">
                  <c:v>76</c:v>
                </c:pt>
                <c:pt idx="7">
                  <c:v>41</c:v>
                </c:pt>
                <c:pt idx="8">
                  <c:v>93</c:v>
                </c:pt>
              </c:numCache>
            </c:numRef>
          </c:val>
        </c:ser>
        <c:ser>
          <c:idx val="1"/>
          <c:order val="1"/>
          <c:tx>
            <c:strRef>
              <c:f>Sheet1!$C$1</c:f>
              <c:strCache>
                <c:ptCount val="1"/>
                <c:pt idx="0">
                  <c:v>MTM Face-To-Face</c:v>
                </c:pt>
              </c:strCache>
            </c:strRef>
          </c:tx>
          <c:spPr>
            <a:solidFill>
              <a:schemeClr val="accent2"/>
            </a:solidFill>
            <a:ln>
              <a:solidFill>
                <a:schemeClr val="accent2"/>
              </a:solidFill>
            </a:ln>
          </c:spPr>
          <c:invertIfNegative val="0"/>
          <c:dLbls>
            <c:delete val="1"/>
          </c:dLbls>
          <c:cat>
            <c:numRef>
              <c:f>Sheet1!$A$2:$A$10</c:f>
              <c:numCache>
                <c:formatCode>mmm\-yy</c:formatCode>
                <c:ptCount val="9"/>
                <c:pt idx="0">
                  <c:v>41913</c:v>
                </c:pt>
                <c:pt idx="1">
                  <c:v>41944</c:v>
                </c:pt>
                <c:pt idx="2">
                  <c:v>41974</c:v>
                </c:pt>
                <c:pt idx="3">
                  <c:v>42005</c:v>
                </c:pt>
                <c:pt idx="4">
                  <c:v>42036</c:v>
                </c:pt>
                <c:pt idx="5">
                  <c:v>42064</c:v>
                </c:pt>
                <c:pt idx="6">
                  <c:v>42095</c:v>
                </c:pt>
                <c:pt idx="7">
                  <c:v>42125</c:v>
                </c:pt>
                <c:pt idx="8">
                  <c:v>42156</c:v>
                </c:pt>
              </c:numCache>
            </c:numRef>
          </c:cat>
          <c:val>
            <c:numRef>
              <c:f>Sheet1!$C$2:$C$10</c:f>
              <c:numCache>
                <c:formatCode>General</c:formatCode>
                <c:ptCount val="9"/>
                <c:pt idx="0">
                  <c:v>36</c:v>
                </c:pt>
                <c:pt idx="1">
                  <c:v>36</c:v>
                </c:pt>
                <c:pt idx="2">
                  <c:v>30</c:v>
                </c:pt>
                <c:pt idx="3">
                  <c:v>36</c:v>
                </c:pt>
                <c:pt idx="4">
                  <c:v>27</c:v>
                </c:pt>
                <c:pt idx="5">
                  <c:v>26</c:v>
                </c:pt>
                <c:pt idx="6">
                  <c:v>34</c:v>
                </c:pt>
                <c:pt idx="7">
                  <c:v>30</c:v>
                </c:pt>
                <c:pt idx="8">
                  <c:v>22</c:v>
                </c:pt>
              </c:numCache>
            </c:numRef>
          </c:val>
        </c:ser>
        <c:ser>
          <c:idx val="2"/>
          <c:order val="2"/>
          <c:tx>
            <c:strRef>
              <c:f>Sheet1!$D$1</c:f>
              <c:strCache>
                <c:ptCount val="1"/>
                <c:pt idx="0">
                  <c:v>MTM-Virtual</c:v>
                </c:pt>
              </c:strCache>
            </c:strRef>
          </c:tx>
          <c:invertIfNegative val="0"/>
          <c:dLbls>
            <c:delete val="1"/>
          </c:dLbls>
          <c:cat>
            <c:numRef>
              <c:f>Sheet1!$A$2:$A$10</c:f>
              <c:numCache>
                <c:formatCode>mmm\-yy</c:formatCode>
                <c:ptCount val="9"/>
                <c:pt idx="0">
                  <c:v>41913</c:v>
                </c:pt>
                <c:pt idx="1">
                  <c:v>41944</c:v>
                </c:pt>
                <c:pt idx="2">
                  <c:v>41974</c:v>
                </c:pt>
                <c:pt idx="3">
                  <c:v>42005</c:v>
                </c:pt>
                <c:pt idx="4">
                  <c:v>42036</c:v>
                </c:pt>
                <c:pt idx="5">
                  <c:v>42064</c:v>
                </c:pt>
                <c:pt idx="6">
                  <c:v>42095</c:v>
                </c:pt>
                <c:pt idx="7">
                  <c:v>42125</c:v>
                </c:pt>
                <c:pt idx="8">
                  <c:v>42156</c:v>
                </c:pt>
              </c:numCache>
            </c:numRef>
          </c:cat>
          <c:val>
            <c:numRef>
              <c:f>Sheet1!$D$2:$D$10</c:f>
              <c:numCache>
                <c:formatCode>General</c:formatCode>
                <c:ptCount val="9"/>
                <c:pt idx="0">
                  <c:v>8</c:v>
                </c:pt>
                <c:pt idx="1">
                  <c:v>15</c:v>
                </c:pt>
                <c:pt idx="2">
                  <c:v>18</c:v>
                </c:pt>
                <c:pt idx="3">
                  <c:v>13</c:v>
                </c:pt>
                <c:pt idx="4">
                  <c:v>5</c:v>
                </c:pt>
                <c:pt idx="5">
                  <c:v>14</c:v>
                </c:pt>
                <c:pt idx="6">
                  <c:v>7</c:v>
                </c:pt>
                <c:pt idx="7">
                  <c:v>15</c:v>
                </c:pt>
                <c:pt idx="8">
                  <c:v>21</c:v>
                </c:pt>
              </c:numCache>
            </c:numRef>
          </c:val>
        </c:ser>
        <c:ser>
          <c:idx val="3"/>
          <c:order val="3"/>
          <c:tx>
            <c:strRef>
              <c:f>Sheet1!$E$1</c:f>
              <c:strCache>
                <c:ptCount val="1"/>
                <c:pt idx="0">
                  <c:v>Other OV</c:v>
                </c:pt>
              </c:strCache>
            </c:strRef>
          </c:tx>
          <c:spPr>
            <a:solidFill>
              <a:schemeClr val="tx2"/>
            </a:solidFill>
            <a:ln>
              <a:solidFill>
                <a:schemeClr val="accent5"/>
              </a:solidFill>
            </a:ln>
          </c:spPr>
          <c:invertIfNegative val="0"/>
          <c:dLbls>
            <c:delete val="1"/>
          </c:dLbls>
          <c:cat>
            <c:numRef>
              <c:f>Sheet1!$A$2:$A$10</c:f>
              <c:numCache>
                <c:formatCode>mmm\-yy</c:formatCode>
                <c:ptCount val="9"/>
                <c:pt idx="0">
                  <c:v>41913</c:v>
                </c:pt>
                <c:pt idx="1">
                  <c:v>41944</c:v>
                </c:pt>
                <c:pt idx="2">
                  <c:v>41974</c:v>
                </c:pt>
                <c:pt idx="3">
                  <c:v>42005</c:v>
                </c:pt>
                <c:pt idx="4">
                  <c:v>42036</c:v>
                </c:pt>
                <c:pt idx="5">
                  <c:v>42064</c:v>
                </c:pt>
                <c:pt idx="6">
                  <c:v>42095</c:v>
                </c:pt>
                <c:pt idx="7">
                  <c:v>42125</c:v>
                </c:pt>
                <c:pt idx="8">
                  <c:v>42156</c:v>
                </c:pt>
              </c:numCache>
            </c:numRef>
          </c:cat>
          <c:val>
            <c:numRef>
              <c:f>Sheet1!$E$2:$E$10</c:f>
              <c:numCache>
                <c:formatCode>General</c:formatCode>
                <c:ptCount val="9"/>
                <c:pt idx="0">
                  <c:v>0</c:v>
                </c:pt>
                <c:pt idx="1">
                  <c:v>0</c:v>
                </c:pt>
                <c:pt idx="2">
                  <c:v>44</c:v>
                </c:pt>
                <c:pt idx="3">
                  <c:v>39</c:v>
                </c:pt>
                <c:pt idx="4">
                  <c:v>27</c:v>
                </c:pt>
                <c:pt idx="5">
                  <c:v>8</c:v>
                </c:pt>
                <c:pt idx="6">
                  <c:v>26</c:v>
                </c:pt>
                <c:pt idx="7">
                  <c:v>81</c:v>
                </c:pt>
                <c:pt idx="8">
                  <c:v>113</c:v>
                </c:pt>
              </c:numCache>
            </c:numRef>
          </c:val>
        </c:ser>
        <c:dLbls>
          <c:dLblPos val="inEnd"/>
          <c:showLegendKey val="0"/>
          <c:showVal val="1"/>
          <c:showCatName val="0"/>
          <c:showSerName val="0"/>
          <c:showPercent val="0"/>
          <c:showBubbleSize val="0"/>
        </c:dLbls>
        <c:gapWidth val="150"/>
        <c:axId val="45046784"/>
        <c:axId val="45069056"/>
      </c:barChart>
      <c:lineChart>
        <c:grouping val="standard"/>
        <c:varyColors val="0"/>
        <c:ser>
          <c:idx val="4"/>
          <c:order val="4"/>
          <c:tx>
            <c:strRef>
              <c:f>Sheet1!$F$1</c:f>
              <c:strCache>
                <c:ptCount val="1"/>
                <c:pt idx="0">
                  <c:v>Cumulative</c:v>
                </c:pt>
              </c:strCache>
            </c:strRef>
          </c:tx>
          <c:spPr>
            <a:ln>
              <a:solidFill>
                <a:srgbClr val="00B0F0"/>
              </a:solidFill>
            </a:ln>
          </c:spPr>
          <c:marker>
            <c:spPr>
              <a:solidFill>
                <a:srgbClr val="00B0F0"/>
              </a:solidFill>
              <a:ln>
                <a:solidFill>
                  <a:srgbClr val="00B0F0"/>
                </a:solidFill>
              </a:ln>
            </c:spPr>
          </c:marker>
          <c:dLbls>
            <c:dLbl>
              <c:idx val="0"/>
              <c:layout>
                <c:manualLayout>
                  <c:x val="-3.9610591900311527E-2"/>
                  <c:y val="-5.0275368121357661E-2"/>
                </c:manualLayout>
              </c:layout>
              <c:dLblPos val="r"/>
              <c:showLegendKey val="0"/>
              <c:showVal val="1"/>
              <c:showCatName val="0"/>
              <c:showSerName val="0"/>
              <c:showPercent val="0"/>
              <c:showBubbleSize val="0"/>
            </c:dLbl>
            <c:txPr>
              <a:bodyPr/>
              <a:lstStyle/>
              <a:p>
                <a:pPr>
                  <a:defRPr>
                    <a:solidFill>
                      <a:sysClr val="windowText" lastClr="000000"/>
                    </a:solidFill>
                    <a:effectLst/>
                  </a:defRPr>
                </a:pPr>
                <a:endParaRPr lang="en-US"/>
              </a:p>
            </c:txPr>
            <c:dLblPos val="t"/>
            <c:showLegendKey val="0"/>
            <c:showVal val="1"/>
            <c:showCatName val="0"/>
            <c:showSerName val="0"/>
            <c:showPercent val="0"/>
            <c:showBubbleSize val="0"/>
            <c:showLeaderLines val="0"/>
          </c:dLbls>
          <c:cat>
            <c:numRef>
              <c:f>Sheet1!$A$2:$A$10</c:f>
              <c:numCache>
                <c:formatCode>mmm\-yy</c:formatCode>
                <c:ptCount val="9"/>
                <c:pt idx="0">
                  <c:v>41913</c:v>
                </c:pt>
                <c:pt idx="1">
                  <c:v>41944</c:v>
                </c:pt>
                <c:pt idx="2">
                  <c:v>41974</c:v>
                </c:pt>
                <c:pt idx="3">
                  <c:v>42005</c:v>
                </c:pt>
                <c:pt idx="4">
                  <c:v>42036</c:v>
                </c:pt>
                <c:pt idx="5">
                  <c:v>42064</c:v>
                </c:pt>
                <c:pt idx="6">
                  <c:v>42095</c:v>
                </c:pt>
                <c:pt idx="7">
                  <c:v>42125</c:v>
                </c:pt>
                <c:pt idx="8">
                  <c:v>42156</c:v>
                </c:pt>
              </c:numCache>
            </c:numRef>
          </c:cat>
          <c:val>
            <c:numRef>
              <c:f>Sheet1!$F$2:$F$10</c:f>
              <c:numCache>
                <c:formatCode>0%</c:formatCode>
                <c:ptCount val="9"/>
                <c:pt idx="0">
                  <c:v>8.7999999999999995E-2</c:v>
                </c:pt>
                <c:pt idx="1">
                  <c:v>0.19</c:v>
                </c:pt>
                <c:pt idx="2">
                  <c:v>0.33600000000000002</c:v>
                </c:pt>
                <c:pt idx="3">
                  <c:v>0.47199999999999998</c:v>
                </c:pt>
                <c:pt idx="4">
                  <c:v>0.58199999999999996</c:v>
                </c:pt>
                <c:pt idx="5">
                  <c:v>0.66600000000000004</c:v>
                </c:pt>
                <c:pt idx="6">
                  <c:v>0.81399999999999995</c:v>
                </c:pt>
                <c:pt idx="7">
                  <c:v>0.93799999999999994</c:v>
                </c:pt>
                <c:pt idx="8">
                  <c:v>1.044</c:v>
                </c:pt>
              </c:numCache>
            </c:numRef>
          </c:val>
          <c:smooth val="0"/>
        </c:ser>
        <c:dLbls>
          <c:showLegendKey val="0"/>
          <c:showVal val="0"/>
          <c:showCatName val="0"/>
          <c:showSerName val="0"/>
          <c:showPercent val="0"/>
          <c:showBubbleSize val="0"/>
        </c:dLbls>
        <c:marker val="1"/>
        <c:smooth val="0"/>
        <c:axId val="45077248"/>
        <c:axId val="45070976"/>
      </c:lineChart>
      <c:dateAx>
        <c:axId val="45046784"/>
        <c:scaling>
          <c:orientation val="minMax"/>
        </c:scaling>
        <c:delete val="0"/>
        <c:axPos val="b"/>
        <c:numFmt formatCode="mmm\-yy" sourceLinked="1"/>
        <c:majorTickMark val="out"/>
        <c:minorTickMark val="none"/>
        <c:tickLblPos val="nextTo"/>
        <c:spPr>
          <a:ln>
            <a:solidFill>
              <a:schemeClr val="tx2"/>
            </a:solidFill>
          </a:ln>
        </c:spPr>
        <c:txPr>
          <a:bodyPr/>
          <a:lstStyle/>
          <a:p>
            <a:pPr>
              <a:defRPr>
                <a:solidFill>
                  <a:sysClr val="windowText" lastClr="000000"/>
                </a:solidFill>
              </a:defRPr>
            </a:pPr>
            <a:endParaRPr lang="en-US"/>
          </a:p>
        </c:txPr>
        <c:crossAx val="45069056"/>
        <c:crosses val="autoZero"/>
        <c:auto val="1"/>
        <c:lblOffset val="100"/>
        <c:baseTimeUnit val="months"/>
      </c:dateAx>
      <c:valAx>
        <c:axId val="45069056"/>
        <c:scaling>
          <c:orientation val="minMax"/>
        </c:scaling>
        <c:delete val="0"/>
        <c:axPos val="l"/>
        <c:majorGridlines>
          <c:spPr>
            <a:ln>
              <a:solidFill>
                <a:schemeClr val="tx2"/>
              </a:solidFill>
            </a:ln>
          </c:spPr>
        </c:majorGridlines>
        <c:title>
          <c:tx>
            <c:rich>
              <a:bodyPr rot="-5400000" vert="horz"/>
              <a:lstStyle/>
              <a:p>
                <a:pPr>
                  <a:defRPr>
                    <a:solidFill>
                      <a:sysClr val="windowText" lastClr="000000"/>
                    </a:solidFill>
                  </a:defRPr>
                </a:pPr>
                <a:r>
                  <a:rPr lang="en-US" dirty="0" smtClean="0">
                    <a:solidFill>
                      <a:sysClr val="windowText" lastClr="000000"/>
                    </a:solidFill>
                  </a:rPr>
                  <a:t>Monthly</a:t>
                </a:r>
                <a:r>
                  <a:rPr lang="en-US" baseline="0" dirty="0" smtClean="0">
                    <a:solidFill>
                      <a:sysClr val="windowText" lastClr="000000"/>
                    </a:solidFill>
                  </a:rPr>
                  <a:t> Visits (Bar Graph)</a:t>
                </a:r>
                <a:endParaRPr lang="en-US" dirty="0">
                  <a:solidFill>
                    <a:sysClr val="windowText" lastClr="000000"/>
                  </a:solidFill>
                </a:endParaRPr>
              </a:p>
            </c:rich>
          </c:tx>
          <c:layout/>
          <c:overlay val="0"/>
        </c:title>
        <c:numFmt formatCode="General" sourceLinked="1"/>
        <c:majorTickMark val="out"/>
        <c:minorTickMark val="none"/>
        <c:tickLblPos val="nextTo"/>
        <c:spPr>
          <a:ln>
            <a:solidFill>
              <a:schemeClr val="tx2"/>
            </a:solidFill>
          </a:ln>
        </c:spPr>
        <c:txPr>
          <a:bodyPr/>
          <a:lstStyle/>
          <a:p>
            <a:pPr>
              <a:defRPr>
                <a:solidFill>
                  <a:sysClr val="windowText" lastClr="000000"/>
                </a:solidFill>
              </a:defRPr>
            </a:pPr>
            <a:endParaRPr lang="en-US"/>
          </a:p>
        </c:txPr>
        <c:crossAx val="45046784"/>
        <c:crosses val="autoZero"/>
        <c:crossBetween val="between"/>
      </c:valAx>
      <c:valAx>
        <c:axId val="45070976"/>
        <c:scaling>
          <c:orientation val="minMax"/>
          <c:max val="1.2"/>
        </c:scaling>
        <c:delete val="0"/>
        <c:axPos val="r"/>
        <c:title>
          <c:tx>
            <c:rich>
              <a:bodyPr rot="-5400000" vert="horz"/>
              <a:lstStyle/>
              <a:p>
                <a:pPr>
                  <a:defRPr>
                    <a:solidFill>
                      <a:sysClr val="windowText" lastClr="000000"/>
                    </a:solidFill>
                  </a:defRPr>
                </a:pPr>
                <a:r>
                  <a:rPr lang="en-US" dirty="0" smtClean="0">
                    <a:solidFill>
                      <a:sysClr val="windowText" lastClr="000000"/>
                    </a:solidFill>
                  </a:rPr>
                  <a:t>% of Goal*</a:t>
                </a:r>
                <a:endParaRPr lang="en-US" dirty="0">
                  <a:solidFill>
                    <a:sysClr val="windowText" lastClr="000000"/>
                  </a:solidFill>
                </a:endParaRPr>
              </a:p>
            </c:rich>
          </c:tx>
          <c:layout/>
          <c:overlay val="0"/>
        </c:title>
        <c:numFmt formatCode="0%" sourceLinked="1"/>
        <c:majorTickMark val="out"/>
        <c:minorTickMark val="none"/>
        <c:tickLblPos val="nextTo"/>
        <c:spPr>
          <a:noFill/>
          <a:ln>
            <a:solidFill>
              <a:schemeClr val="tx2"/>
            </a:solidFill>
          </a:ln>
        </c:spPr>
        <c:txPr>
          <a:bodyPr/>
          <a:lstStyle/>
          <a:p>
            <a:pPr>
              <a:defRPr baseline="0">
                <a:solidFill>
                  <a:sysClr val="windowText" lastClr="000000"/>
                </a:solidFill>
              </a:defRPr>
            </a:pPr>
            <a:endParaRPr lang="en-US"/>
          </a:p>
        </c:txPr>
        <c:crossAx val="45077248"/>
        <c:crosses val="max"/>
        <c:crossBetween val="between"/>
      </c:valAx>
      <c:dateAx>
        <c:axId val="45077248"/>
        <c:scaling>
          <c:orientation val="minMax"/>
        </c:scaling>
        <c:delete val="1"/>
        <c:axPos val="b"/>
        <c:numFmt formatCode="mmm\-yy" sourceLinked="1"/>
        <c:majorTickMark val="out"/>
        <c:minorTickMark val="none"/>
        <c:tickLblPos val="nextTo"/>
        <c:crossAx val="45070976"/>
        <c:crosses val="autoZero"/>
        <c:auto val="1"/>
        <c:lblOffset val="100"/>
        <c:baseTimeUnit val="months"/>
        <c:majorUnit val="1"/>
        <c:minorUnit val="1"/>
      </c:dateAx>
      <c:spPr>
        <a:solidFill>
          <a:schemeClr val="bg1"/>
        </a:solidFill>
        <a:ln>
          <a:solidFill>
            <a:schemeClr val="tx2"/>
          </a:solidFill>
        </a:ln>
      </c:spPr>
    </c:plotArea>
    <c:legend>
      <c:legendPos val="r"/>
      <c:layout>
        <c:manualLayout>
          <c:xMode val="edge"/>
          <c:yMode val="edge"/>
          <c:x val="0.6968888587202462"/>
          <c:y val="0.53870724813244497"/>
          <c:w val="0.29305367001538601"/>
          <c:h val="0.32284635574399356"/>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Completed</a:t>
            </a:r>
            <a:r>
              <a:rPr lang="en-US" baseline="0" dirty="0" smtClean="0"/>
              <a:t> MTM Post Discharge Visits</a:t>
            </a:r>
            <a:endParaRPr lang="en-US" dirty="0"/>
          </a:p>
        </c:rich>
      </c:tx>
      <c:layout/>
      <c:overlay val="1"/>
    </c:title>
    <c:autoTitleDeleted val="0"/>
    <c:plotArea>
      <c:layout>
        <c:manualLayout>
          <c:layoutTarget val="inner"/>
          <c:xMode val="edge"/>
          <c:yMode val="edge"/>
          <c:x val="0.14122245928104926"/>
          <c:y val="0.14976859142607174"/>
          <c:w val="0.85241913008742431"/>
          <c:h val="0.7330912073490814"/>
        </c:manualLayout>
      </c:layout>
      <c:lineChart>
        <c:grouping val="standard"/>
        <c:varyColors val="0"/>
        <c:ser>
          <c:idx val="1"/>
          <c:order val="0"/>
          <c:tx>
            <c:strRef>
              <c:f>'[MTM%20report%20Kristin%20Lutek(1).xls]Kristin Lutek FY15'!$B$13:$I$13</c:f>
              <c:strCache>
                <c:ptCount val="1"/>
                <c:pt idx="0">
                  <c:v>24% 32% 31% 27% 45% 45% 41% 50%</c:v>
                </c:pt>
              </c:strCache>
            </c:strRef>
          </c:tx>
          <c:spPr>
            <a:ln>
              <a:solidFill>
                <a:schemeClr val="accent1"/>
              </a:solidFill>
            </a:ln>
          </c:spPr>
          <c:marker>
            <c:spPr>
              <a:solidFill>
                <a:schemeClr val="accent1"/>
              </a:solidFill>
              <a:ln>
                <a:solidFill>
                  <a:schemeClr val="accent1"/>
                </a:solidFill>
              </a:ln>
            </c:spPr>
          </c:marker>
          <c:dLbls>
            <c:dLbl>
              <c:idx val="1"/>
              <c:layout>
                <c:manualLayout>
                  <c:x val="-2.3471128608923884E-2"/>
                  <c:y val="-3.9826973551383003E-2"/>
                </c:manualLayout>
              </c:layout>
              <c:dLblPos val="r"/>
              <c:showLegendKey val="0"/>
              <c:showVal val="1"/>
              <c:showCatName val="0"/>
              <c:showSerName val="0"/>
              <c:showPercent val="0"/>
              <c:showBubbleSize val="0"/>
            </c:dLbl>
            <c:dLbl>
              <c:idx val="3"/>
              <c:layout>
                <c:manualLayout>
                  <c:x val="-7.2165796608594276E-2"/>
                  <c:y val="-5.6249878487411295E-2"/>
                </c:manualLayout>
              </c:layout>
              <c:dLblPos val="r"/>
              <c:showLegendKey val="0"/>
              <c:showVal val="1"/>
              <c:showCatName val="0"/>
              <c:showSerName val="0"/>
              <c:showPercent val="0"/>
              <c:showBubbleSize val="0"/>
            </c:dLbl>
            <c:dLbl>
              <c:idx val="7"/>
              <c:layout>
                <c:manualLayout>
                  <c:x val="-2.0646269851861635E-2"/>
                  <c:y val="-4.495517867958812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'[MTM%20report%20Kristin%20Lutek(1).xls]Kristin Lutek FY15'!$B$2:$I$2</c:f>
              <c:numCache>
                <c:formatCode>[$-409]mmm\-yy;@</c:formatCode>
                <c:ptCount val="8"/>
                <c:pt idx="0">
                  <c:v>41913</c:v>
                </c:pt>
                <c:pt idx="1">
                  <c:v>41944</c:v>
                </c:pt>
                <c:pt idx="2">
                  <c:v>41974</c:v>
                </c:pt>
                <c:pt idx="3">
                  <c:v>42005</c:v>
                </c:pt>
                <c:pt idx="4">
                  <c:v>42036</c:v>
                </c:pt>
                <c:pt idx="5">
                  <c:v>42064</c:v>
                </c:pt>
                <c:pt idx="6">
                  <c:v>42095</c:v>
                </c:pt>
                <c:pt idx="7">
                  <c:v>42125</c:v>
                </c:pt>
              </c:numCache>
            </c:numRef>
          </c:cat>
          <c:val>
            <c:numRef>
              <c:f>'[MTM%20report%20Kristin%20Lutek(1).xls]Kristin Lutek FY15'!$B$12:$I$12</c:f>
              <c:numCache>
                <c:formatCode>0%</c:formatCode>
                <c:ptCount val="8"/>
                <c:pt idx="0">
                  <c:v>0.75510204081632648</c:v>
                </c:pt>
                <c:pt idx="1">
                  <c:v>0.68421052631578949</c:v>
                </c:pt>
                <c:pt idx="2">
                  <c:v>0.69047619047619047</c:v>
                </c:pt>
                <c:pt idx="3">
                  <c:v>0.72727272727272729</c:v>
                </c:pt>
                <c:pt idx="4">
                  <c:v>0.55172413793103448</c:v>
                </c:pt>
                <c:pt idx="5">
                  <c:v>0.55263157894736847</c:v>
                </c:pt>
                <c:pt idx="6">
                  <c:v>0.59090909090909094</c:v>
                </c:pt>
                <c:pt idx="7">
                  <c:v>0.5</c:v>
                </c:pt>
              </c:numCache>
            </c:numRef>
          </c:val>
          <c:smooth val="0"/>
        </c:ser>
        <c:dLbls>
          <c:showLegendKey val="0"/>
          <c:showVal val="0"/>
          <c:showCatName val="0"/>
          <c:showSerName val="0"/>
          <c:showPercent val="0"/>
          <c:showBubbleSize val="0"/>
        </c:dLbls>
        <c:marker val="1"/>
        <c:smooth val="0"/>
        <c:axId val="45169664"/>
        <c:axId val="45179648"/>
      </c:lineChart>
      <c:dateAx>
        <c:axId val="45169664"/>
        <c:scaling>
          <c:orientation val="minMax"/>
        </c:scaling>
        <c:delete val="0"/>
        <c:axPos val="b"/>
        <c:numFmt formatCode="[$-409]mmm\-yy;@" sourceLinked="0"/>
        <c:majorTickMark val="none"/>
        <c:minorTickMark val="none"/>
        <c:tickLblPos val="nextTo"/>
        <c:crossAx val="45179648"/>
        <c:crossesAt val="0"/>
        <c:auto val="1"/>
        <c:lblOffset val="100"/>
        <c:baseTimeUnit val="months"/>
      </c:dateAx>
      <c:valAx>
        <c:axId val="45179648"/>
        <c:scaling>
          <c:orientation val="minMax"/>
          <c:max val="1"/>
          <c:min val="0"/>
        </c:scaling>
        <c:delete val="0"/>
        <c:axPos val="l"/>
        <c:title>
          <c:tx>
            <c:rich>
              <a:bodyPr rot="-5400000" vert="horz"/>
              <a:lstStyle/>
              <a:p>
                <a:pPr>
                  <a:defRPr/>
                </a:pPr>
                <a:r>
                  <a:rPr lang="en-US" dirty="0" smtClean="0"/>
                  <a:t>% of Patients Seen</a:t>
                </a:r>
                <a:endParaRPr lang="en-US" dirty="0"/>
              </a:p>
            </c:rich>
          </c:tx>
          <c:layout/>
          <c:overlay val="0"/>
        </c:title>
        <c:numFmt formatCode="0%" sourceLinked="1"/>
        <c:majorTickMark val="none"/>
        <c:minorTickMark val="none"/>
        <c:tickLblPos val="nextTo"/>
        <c:crossAx val="45169664"/>
        <c:crosses val="autoZero"/>
        <c:crossBetween val="between"/>
      </c:valAx>
      <c:spPr>
        <a:solidFill>
          <a:schemeClr val="bg1">
            <a:lumMod val="95000"/>
          </a:schemeClr>
        </a:solid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200" b="0" dirty="0">
                <a:solidFill>
                  <a:schemeClr val="tx2"/>
                </a:solidFill>
              </a:rPr>
              <a:t>Physician Documentation</a:t>
            </a:r>
          </a:p>
          <a:p>
            <a:pPr>
              <a:defRPr/>
            </a:pPr>
            <a:r>
              <a:rPr lang="en-US" sz="2200" b="0" dirty="0">
                <a:solidFill>
                  <a:schemeClr val="tx2"/>
                </a:solidFill>
              </a:rPr>
              <a:t>of Follow-Up Plan</a:t>
            </a:r>
          </a:p>
          <a:p>
            <a:pPr>
              <a:defRPr/>
            </a:pPr>
            <a:endParaRPr lang="en-US" sz="800" b="0" dirty="0">
              <a:solidFill>
                <a:schemeClr val="tx2"/>
              </a:solidFill>
            </a:endParaRPr>
          </a:p>
          <a:p>
            <a:pPr>
              <a:defRPr/>
            </a:pPr>
            <a:r>
              <a:rPr lang="en-US" sz="1400" b="0" i="1" dirty="0">
                <a:solidFill>
                  <a:schemeClr val="tx2"/>
                </a:solidFill>
              </a:rPr>
              <a:t>Among individuals with PHQ-9 score &gt;9</a:t>
            </a:r>
          </a:p>
        </c:rich>
      </c:tx>
      <c:overlay val="0"/>
    </c:title>
    <c:autoTitleDeleted val="0"/>
    <c:plotArea>
      <c:layout/>
      <c:barChart>
        <c:barDir val="col"/>
        <c:grouping val="clustered"/>
        <c:varyColors val="0"/>
        <c:ser>
          <c:idx val="0"/>
          <c:order val="0"/>
          <c:spPr>
            <a:solidFill>
              <a:schemeClr val="tx2"/>
            </a:solidFill>
          </c:spPr>
          <c:invertIfNegative val="0"/>
          <c:dLbls>
            <c:numFmt formatCode="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Sheet1!$A$1:$A$2</c:f>
              <c:strCache>
                <c:ptCount val="2"/>
                <c:pt idx="0">
                  <c:v>Before "Best Practice Advisory"</c:v>
                </c:pt>
                <c:pt idx="1">
                  <c:v>After "Best Practice Advisory"</c:v>
                </c:pt>
              </c:strCache>
            </c:strRef>
          </c:cat>
          <c:val>
            <c:numRef>
              <c:f>Sheet1!$B$1:$B$2</c:f>
              <c:numCache>
                <c:formatCode>0.00%</c:formatCode>
                <c:ptCount val="2"/>
                <c:pt idx="0">
                  <c:v>0.46800000000000003</c:v>
                </c:pt>
                <c:pt idx="1">
                  <c:v>0.89429999999999998</c:v>
                </c:pt>
              </c:numCache>
            </c:numRef>
          </c:val>
        </c:ser>
        <c:dLbls>
          <c:showLegendKey val="0"/>
          <c:showVal val="0"/>
          <c:showCatName val="0"/>
          <c:showSerName val="0"/>
          <c:showPercent val="0"/>
          <c:showBubbleSize val="0"/>
        </c:dLbls>
        <c:gapWidth val="35"/>
        <c:axId val="50883584"/>
        <c:axId val="50885376"/>
      </c:barChart>
      <c:catAx>
        <c:axId val="50883584"/>
        <c:scaling>
          <c:orientation val="minMax"/>
        </c:scaling>
        <c:delete val="0"/>
        <c:axPos val="b"/>
        <c:numFmt formatCode="General" sourceLinked="0"/>
        <c:majorTickMark val="none"/>
        <c:minorTickMark val="none"/>
        <c:tickLblPos val="nextTo"/>
        <c:spPr>
          <a:ln>
            <a:solidFill>
              <a:schemeClr val="tx2"/>
            </a:solidFill>
          </a:ln>
        </c:spPr>
        <c:txPr>
          <a:bodyPr/>
          <a:lstStyle/>
          <a:p>
            <a:pPr>
              <a:defRPr>
                <a:solidFill>
                  <a:schemeClr val="tx2"/>
                </a:solidFill>
              </a:defRPr>
            </a:pPr>
            <a:endParaRPr lang="en-US"/>
          </a:p>
        </c:txPr>
        <c:crossAx val="50885376"/>
        <c:crosses val="autoZero"/>
        <c:auto val="1"/>
        <c:lblAlgn val="ctr"/>
        <c:lblOffset val="100"/>
        <c:noMultiLvlLbl val="0"/>
      </c:catAx>
      <c:valAx>
        <c:axId val="50885376"/>
        <c:scaling>
          <c:orientation val="minMax"/>
        </c:scaling>
        <c:delete val="1"/>
        <c:axPos val="l"/>
        <c:numFmt formatCode="0%" sourceLinked="0"/>
        <c:majorTickMark val="none"/>
        <c:minorTickMark val="none"/>
        <c:tickLblPos val="nextTo"/>
        <c:crossAx val="50883584"/>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32721-84AC-44D6-B0EF-404101F069EF}" type="doc">
      <dgm:prSet loTypeId="urn:microsoft.com/office/officeart/2005/8/layout/radial2" loCatId="relationship" qsTypeId="urn:microsoft.com/office/officeart/2005/8/quickstyle/3d2" qsCatId="3D" csTypeId="urn:microsoft.com/office/officeart/2005/8/colors/colorful1" csCatId="colorful" phldr="1"/>
      <dgm:spPr/>
      <dgm:t>
        <a:bodyPr/>
        <a:lstStyle/>
        <a:p>
          <a:endParaRPr lang="en-US"/>
        </a:p>
      </dgm:t>
    </dgm:pt>
    <dgm:pt modelId="{9AE164F1-EB59-4B33-9A61-667E342CA500}">
      <dgm:prSet phldrT="[Text]" custT="1"/>
      <dgm:spPr>
        <a:solidFill>
          <a:schemeClr val="accent2"/>
        </a:solidFill>
      </dgm:spPr>
      <dgm:t>
        <a:bodyPr/>
        <a:lstStyle/>
        <a:p>
          <a:r>
            <a:rPr lang="en-US" sz="1500" b="0" dirty="0" smtClean="0">
              <a:effectLst>
                <a:outerShdw blurRad="38100" dist="38100" dir="2700000" algn="tl">
                  <a:srgbClr val="000000">
                    <a:alpha val="43137"/>
                  </a:srgbClr>
                </a:outerShdw>
              </a:effectLst>
            </a:rPr>
            <a:t>Inpatient</a:t>
          </a:r>
          <a:endParaRPr lang="en-US" sz="1500" b="0" dirty="0">
            <a:effectLst>
              <a:outerShdw blurRad="38100" dist="38100" dir="2700000" algn="tl">
                <a:srgbClr val="000000">
                  <a:alpha val="43137"/>
                </a:srgbClr>
              </a:outerShdw>
            </a:effectLst>
          </a:endParaRPr>
        </a:p>
      </dgm:t>
    </dgm:pt>
    <dgm:pt modelId="{3417A989-4EFD-46CB-8DC8-76360C0F5D67}" type="parTrans" cxnId="{02666050-168C-458E-A800-74AEAEF7C298}">
      <dgm:prSet/>
      <dgm:spPr/>
      <dgm:t>
        <a:bodyPr/>
        <a:lstStyle/>
        <a:p>
          <a:endParaRPr lang="en-US"/>
        </a:p>
      </dgm:t>
    </dgm:pt>
    <dgm:pt modelId="{E4E11A19-827D-4F63-B5B7-1DCB9E850E43}" type="sibTrans" cxnId="{02666050-168C-458E-A800-74AEAEF7C298}">
      <dgm:prSet/>
      <dgm:spPr/>
      <dgm:t>
        <a:bodyPr/>
        <a:lstStyle/>
        <a:p>
          <a:endParaRPr lang="en-US"/>
        </a:p>
      </dgm:t>
    </dgm:pt>
    <dgm:pt modelId="{86B9A362-FFEB-4370-8278-473AC3C6DDDD}">
      <dgm:prSet phldrT="[Text]"/>
      <dgm:spPr/>
      <dgm:t>
        <a:bodyPr/>
        <a:lstStyle/>
        <a:p>
          <a:pPr algn="ctr"/>
          <a:r>
            <a:rPr lang="en-US" dirty="0" smtClean="0"/>
            <a:t>Admission Med Histories</a:t>
          </a:r>
          <a:endParaRPr lang="en-US" dirty="0"/>
        </a:p>
      </dgm:t>
    </dgm:pt>
    <dgm:pt modelId="{9E39F6FA-CB38-4474-A64D-DBCF9BBB1530}" type="parTrans" cxnId="{881D79DF-E8AB-4D70-BA9B-782041EBFA6A}">
      <dgm:prSet/>
      <dgm:spPr/>
      <dgm:t>
        <a:bodyPr/>
        <a:lstStyle/>
        <a:p>
          <a:endParaRPr lang="en-US"/>
        </a:p>
      </dgm:t>
    </dgm:pt>
    <dgm:pt modelId="{3857404E-6A04-4A61-B1BB-1F0DB13BB417}" type="sibTrans" cxnId="{881D79DF-E8AB-4D70-BA9B-782041EBFA6A}">
      <dgm:prSet/>
      <dgm:spPr/>
      <dgm:t>
        <a:bodyPr/>
        <a:lstStyle/>
        <a:p>
          <a:endParaRPr lang="en-US"/>
        </a:p>
      </dgm:t>
    </dgm:pt>
    <dgm:pt modelId="{272D9C10-DDD3-4A43-BDCD-5254D3517902}">
      <dgm:prSet phldrT="[Text]"/>
      <dgm:spPr/>
      <dgm:t>
        <a:bodyPr/>
        <a:lstStyle/>
        <a:p>
          <a:pPr algn="ctr"/>
          <a:r>
            <a:rPr lang="en-US" dirty="0" smtClean="0"/>
            <a:t>Allergy Counseling</a:t>
          </a:r>
          <a:endParaRPr lang="en-US" dirty="0"/>
        </a:p>
      </dgm:t>
    </dgm:pt>
    <dgm:pt modelId="{BE224E1B-710B-44DE-AE3A-D9895B51E885}" type="parTrans" cxnId="{997C1328-AF1F-4865-BFA2-B0EF7340C5F3}">
      <dgm:prSet/>
      <dgm:spPr/>
      <dgm:t>
        <a:bodyPr/>
        <a:lstStyle/>
        <a:p>
          <a:endParaRPr lang="en-US"/>
        </a:p>
      </dgm:t>
    </dgm:pt>
    <dgm:pt modelId="{45546ED0-02FB-4F3C-AC49-9CF308001B0D}" type="sibTrans" cxnId="{997C1328-AF1F-4865-BFA2-B0EF7340C5F3}">
      <dgm:prSet/>
      <dgm:spPr/>
      <dgm:t>
        <a:bodyPr/>
        <a:lstStyle/>
        <a:p>
          <a:endParaRPr lang="en-US"/>
        </a:p>
      </dgm:t>
    </dgm:pt>
    <dgm:pt modelId="{8F9FE76F-F246-4A40-81AE-46C0D9ACD732}">
      <dgm:prSet phldrT="[Text]" custT="1"/>
      <dgm:spPr/>
      <dgm:t>
        <a:bodyPr/>
        <a:lstStyle/>
        <a:p>
          <a:r>
            <a:rPr lang="en-US" sz="1500" b="0" dirty="0" smtClean="0">
              <a:effectLst>
                <a:outerShdw blurRad="38100" dist="38100" dir="2700000" algn="tl">
                  <a:srgbClr val="000000">
                    <a:alpha val="43137"/>
                  </a:srgbClr>
                </a:outerShdw>
              </a:effectLst>
            </a:rPr>
            <a:t>Outpatient</a:t>
          </a:r>
          <a:endParaRPr lang="en-US" sz="1500" b="0" dirty="0">
            <a:effectLst>
              <a:outerShdw blurRad="38100" dist="38100" dir="2700000" algn="tl">
                <a:srgbClr val="000000">
                  <a:alpha val="43137"/>
                </a:srgbClr>
              </a:outerShdw>
            </a:effectLst>
          </a:endParaRPr>
        </a:p>
      </dgm:t>
    </dgm:pt>
    <dgm:pt modelId="{B34D0B5B-7962-41ED-AF47-C91986E8A110}" type="parTrans" cxnId="{3C169926-65B8-46CE-963C-B81C4FD0E2A5}">
      <dgm:prSet/>
      <dgm:spPr/>
      <dgm:t>
        <a:bodyPr/>
        <a:lstStyle/>
        <a:p>
          <a:endParaRPr lang="en-US"/>
        </a:p>
      </dgm:t>
    </dgm:pt>
    <dgm:pt modelId="{1F4A2184-6BDF-44D6-8A44-39DBC0539040}" type="sibTrans" cxnId="{3C169926-65B8-46CE-963C-B81C4FD0E2A5}">
      <dgm:prSet/>
      <dgm:spPr/>
      <dgm:t>
        <a:bodyPr/>
        <a:lstStyle/>
        <a:p>
          <a:endParaRPr lang="en-US"/>
        </a:p>
      </dgm:t>
    </dgm:pt>
    <dgm:pt modelId="{5BE5B735-BA45-4873-BE25-2D148F358502}">
      <dgm:prSet phldrT="[Text]"/>
      <dgm:spPr/>
      <dgm:t>
        <a:bodyPr/>
        <a:lstStyle/>
        <a:p>
          <a:pPr algn="ctr"/>
          <a:r>
            <a:rPr lang="en-US" dirty="0" smtClean="0"/>
            <a:t>Diabetes</a:t>
          </a:r>
          <a:endParaRPr lang="en-US" dirty="0"/>
        </a:p>
      </dgm:t>
    </dgm:pt>
    <dgm:pt modelId="{80D008E1-11B9-40A6-968E-C327F5F72129}" type="parTrans" cxnId="{14EB0742-9EA1-4E59-9731-CFCA41421137}">
      <dgm:prSet/>
      <dgm:spPr/>
      <dgm:t>
        <a:bodyPr/>
        <a:lstStyle/>
        <a:p>
          <a:endParaRPr lang="en-US"/>
        </a:p>
      </dgm:t>
    </dgm:pt>
    <dgm:pt modelId="{34718441-2091-4589-9D68-AEEED36B2BF1}" type="sibTrans" cxnId="{14EB0742-9EA1-4E59-9731-CFCA41421137}">
      <dgm:prSet/>
      <dgm:spPr/>
      <dgm:t>
        <a:bodyPr/>
        <a:lstStyle/>
        <a:p>
          <a:endParaRPr lang="en-US"/>
        </a:p>
      </dgm:t>
    </dgm:pt>
    <dgm:pt modelId="{45BFD64D-79F8-4AA3-B24A-E623517AF6D6}">
      <dgm:prSet phldrT="[Text]" custT="1"/>
      <dgm:spPr/>
      <dgm:t>
        <a:bodyPr/>
        <a:lstStyle/>
        <a:p>
          <a:r>
            <a:rPr lang="en-US" sz="1500" b="0" dirty="0" smtClean="0">
              <a:effectLst>
                <a:outerShdw blurRad="38100" dist="38100" dir="2700000" algn="tl">
                  <a:srgbClr val="000000">
                    <a:alpha val="43137"/>
                  </a:srgbClr>
                </a:outerShdw>
              </a:effectLst>
            </a:rPr>
            <a:t>Technology</a:t>
          </a:r>
          <a:endParaRPr lang="en-US" sz="1500" b="0" dirty="0">
            <a:effectLst>
              <a:outerShdw blurRad="38100" dist="38100" dir="2700000" algn="tl">
                <a:srgbClr val="000000">
                  <a:alpha val="43137"/>
                </a:srgbClr>
              </a:outerShdw>
            </a:effectLst>
          </a:endParaRPr>
        </a:p>
      </dgm:t>
    </dgm:pt>
    <dgm:pt modelId="{9BCD20C2-F361-4820-960F-D0F017B85341}" type="parTrans" cxnId="{B1F15B5E-490B-47ED-B0E6-116D69F63ADD}">
      <dgm:prSet/>
      <dgm:spPr/>
      <dgm:t>
        <a:bodyPr/>
        <a:lstStyle/>
        <a:p>
          <a:endParaRPr lang="en-US"/>
        </a:p>
      </dgm:t>
    </dgm:pt>
    <dgm:pt modelId="{7A47A69D-8DEA-4616-8C66-2A63DC37AC82}" type="sibTrans" cxnId="{B1F15B5E-490B-47ED-B0E6-116D69F63ADD}">
      <dgm:prSet/>
      <dgm:spPr/>
      <dgm:t>
        <a:bodyPr/>
        <a:lstStyle/>
        <a:p>
          <a:endParaRPr lang="en-US"/>
        </a:p>
      </dgm:t>
    </dgm:pt>
    <dgm:pt modelId="{F8A193C0-9EDC-4208-A96F-E9B0CF26B373}">
      <dgm:prSet phldrT="[Text]"/>
      <dgm:spPr/>
      <dgm:t>
        <a:bodyPr/>
        <a:lstStyle/>
        <a:p>
          <a:pPr algn="ctr"/>
          <a:r>
            <a:rPr lang="en-US" dirty="0" smtClean="0"/>
            <a:t>Educational Materials</a:t>
          </a:r>
          <a:endParaRPr lang="en-US" dirty="0"/>
        </a:p>
      </dgm:t>
    </dgm:pt>
    <dgm:pt modelId="{D07EBE28-461D-46FD-B739-16AA1B386AC6}" type="parTrans" cxnId="{5104D96B-502A-45B3-8410-BF9F8A448B49}">
      <dgm:prSet/>
      <dgm:spPr/>
      <dgm:t>
        <a:bodyPr/>
        <a:lstStyle/>
        <a:p>
          <a:endParaRPr lang="en-US"/>
        </a:p>
      </dgm:t>
    </dgm:pt>
    <dgm:pt modelId="{778BC08E-684F-4FE6-A646-F8DCD66DE3F6}" type="sibTrans" cxnId="{5104D96B-502A-45B3-8410-BF9F8A448B49}">
      <dgm:prSet/>
      <dgm:spPr/>
      <dgm:t>
        <a:bodyPr/>
        <a:lstStyle/>
        <a:p>
          <a:endParaRPr lang="en-US"/>
        </a:p>
      </dgm:t>
    </dgm:pt>
    <dgm:pt modelId="{C829815E-B97C-4742-A022-05A0862C38AF}">
      <dgm:prSet phldrT="[Text]"/>
      <dgm:spPr/>
      <dgm:t>
        <a:bodyPr/>
        <a:lstStyle/>
        <a:p>
          <a:pPr algn="ctr"/>
          <a:r>
            <a:rPr lang="en-US" dirty="0" smtClean="0"/>
            <a:t>PCN allergy testing</a:t>
          </a:r>
          <a:endParaRPr lang="en-US" dirty="0"/>
        </a:p>
      </dgm:t>
    </dgm:pt>
    <dgm:pt modelId="{ABE78F99-699E-4772-952C-BE2658CF438B}" type="parTrans" cxnId="{7C9A520E-F528-4C6D-9475-7922C2D4A462}">
      <dgm:prSet/>
      <dgm:spPr/>
      <dgm:t>
        <a:bodyPr/>
        <a:lstStyle/>
        <a:p>
          <a:endParaRPr lang="en-US"/>
        </a:p>
      </dgm:t>
    </dgm:pt>
    <dgm:pt modelId="{7A2AC61A-C630-463A-AFA3-D43F16334A74}" type="sibTrans" cxnId="{7C9A520E-F528-4C6D-9475-7922C2D4A462}">
      <dgm:prSet/>
      <dgm:spPr/>
      <dgm:t>
        <a:bodyPr/>
        <a:lstStyle/>
        <a:p>
          <a:endParaRPr lang="en-US"/>
        </a:p>
      </dgm:t>
    </dgm:pt>
    <dgm:pt modelId="{73A9692B-EF92-4708-8882-00933AB2B066}">
      <dgm:prSet phldrT="[Text]"/>
      <dgm:spPr/>
      <dgm:t>
        <a:bodyPr/>
        <a:lstStyle/>
        <a:p>
          <a:pPr algn="ctr"/>
          <a:r>
            <a:rPr lang="en-US" dirty="0" smtClean="0"/>
            <a:t>Post Discharge</a:t>
          </a:r>
          <a:endParaRPr lang="en-US" dirty="0"/>
        </a:p>
      </dgm:t>
    </dgm:pt>
    <dgm:pt modelId="{382A7E3B-55CE-44E0-AC95-1352A95F8AF0}" type="parTrans" cxnId="{E21BB994-1F1A-4B2E-868B-5CA5F64A874A}">
      <dgm:prSet/>
      <dgm:spPr/>
      <dgm:t>
        <a:bodyPr/>
        <a:lstStyle/>
        <a:p>
          <a:endParaRPr lang="en-US"/>
        </a:p>
      </dgm:t>
    </dgm:pt>
    <dgm:pt modelId="{8FC72EC2-0FF4-4F48-AA8E-33C0140B280E}" type="sibTrans" cxnId="{E21BB994-1F1A-4B2E-868B-5CA5F64A874A}">
      <dgm:prSet/>
      <dgm:spPr/>
      <dgm:t>
        <a:bodyPr/>
        <a:lstStyle/>
        <a:p>
          <a:endParaRPr lang="en-US"/>
        </a:p>
      </dgm:t>
    </dgm:pt>
    <dgm:pt modelId="{200074B0-5A6A-4BAB-8F18-5AB174DBE839}">
      <dgm:prSet phldrT="[Text]"/>
      <dgm:spPr/>
      <dgm:t>
        <a:bodyPr/>
        <a:lstStyle/>
        <a:p>
          <a:pPr algn="ctr"/>
          <a:r>
            <a:rPr lang="en-US" dirty="0" smtClean="0"/>
            <a:t>ACE/ARBs/Diuretics</a:t>
          </a:r>
          <a:endParaRPr lang="en-US" dirty="0"/>
        </a:p>
      </dgm:t>
    </dgm:pt>
    <dgm:pt modelId="{BCF3C530-2A57-42F9-9483-BB9336B0C25E}" type="parTrans" cxnId="{169ADE14-BA8F-4A7D-9CE7-739D9587CE6F}">
      <dgm:prSet/>
      <dgm:spPr/>
      <dgm:t>
        <a:bodyPr/>
        <a:lstStyle/>
        <a:p>
          <a:endParaRPr lang="en-US"/>
        </a:p>
      </dgm:t>
    </dgm:pt>
    <dgm:pt modelId="{770A6C24-C09D-401F-A1AA-ABDC77BD12CC}" type="sibTrans" cxnId="{169ADE14-BA8F-4A7D-9CE7-739D9587CE6F}">
      <dgm:prSet/>
      <dgm:spPr/>
      <dgm:t>
        <a:bodyPr/>
        <a:lstStyle/>
        <a:p>
          <a:endParaRPr lang="en-US"/>
        </a:p>
      </dgm:t>
    </dgm:pt>
    <dgm:pt modelId="{626FA467-0F81-4402-AE59-CAEFA248169C}">
      <dgm:prSet phldrT="[Text]"/>
      <dgm:spPr/>
      <dgm:t>
        <a:bodyPr/>
        <a:lstStyle/>
        <a:p>
          <a:pPr algn="ctr"/>
          <a:r>
            <a:rPr lang="en-US" dirty="0" smtClean="0"/>
            <a:t>Workflow enhancements</a:t>
          </a:r>
          <a:endParaRPr lang="en-US" dirty="0"/>
        </a:p>
      </dgm:t>
    </dgm:pt>
    <dgm:pt modelId="{76D0AC26-150A-4A97-BE84-3BC5A21CC158}" type="parTrans" cxnId="{E4BD0493-0BE2-47F3-98AE-18B5139D866E}">
      <dgm:prSet/>
      <dgm:spPr/>
      <dgm:t>
        <a:bodyPr/>
        <a:lstStyle/>
        <a:p>
          <a:endParaRPr lang="en-US"/>
        </a:p>
      </dgm:t>
    </dgm:pt>
    <dgm:pt modelId="{9E07B58C-0F60-4E9B-8ABD-8B1F5829F5DE}" type="sibTrans" cxnId="{E4BD0493-0BE2-47F3-98AE-18B5139D866E}">
      <dgm:prSet/>
      <dgm:spPr/>
      <dgm:t>
        <a:bodyPr/>
        <a:lstStyle/>
        <a:p>
          <a:endParaRPr lang="en-US"/>
        </a:p>
      </dgm:t>
    </dgm:pt>
    <dgm:pt modelId="{4BCAD101-98CB-4DE3-80F7-B50826F3DD78}">
      <dgm:prSet phldrT="[Text]"/>
      <dgm:spPr/>
      <dgm:t>
        <a:bodyPr/>
        <a:lstStyle/>
        <a:p>
          <a:pPr algn="ctr"/>
          <a:r>
            <a:rPr lang="en-US" dirty="0" smtClean="0"/>
            <a:t>Report building</a:t>
          </a:r>
          <a:endParaRPr lang="en-US" dirty="0"/>
        </a:p>
      </dgm:t>
    </dgm:pt>
    <dgm:pt modelId="{CEE83904-B02D-4415-AA87-2A515B8FEC5F}" type="parTrans" cxnId="{4479D977-A5EB-427D-8C4A-F594390669EE}">
      <dgm:prSet/>
      <dgm:spPr/>
      <dgm:t>
        <a:bodyPr/>
        <a:lstStyle/>
        <a:p>
          <a:endParaRPr lang="en-US"/>
        </a:p>
      </dgm:t>
    </dgm:pt>
    <dgm:pt modelId="{9FE0FE34-EE4C-48C2-BC13-A23725AB46AF}" type="sibTrans" cxnId="{4479D977-A5EB-427D-8C4A-F594390669EE}">
      <dgm:prSet/>
      <dgm:spPr/>
      <dgm:t>
        <a:bodyPr/>
        <a:lstStyle/>
        <a:p>
          <a:endParaRPr lang="en-US"/>
        </a:p>
      </dgm:t>
    </dgm:pt>
    <dgm:pt modelId="{2A63D1AB-B82A-4B9D-B7DA-B0A7A90358CB}" type="pres">
      <dgm:prSet presAssocID="{08632721-84AC-44D6-B0EF-404101F069EF}" presName="composite" presStyleCnt="0">
        <dgm:presLayoutVars>
          <dgm:chMax val="5"/>
          <dgm:dir/>
          <dgm:animLvl val="ctr"/>
          <dgm:resizeHandles val="exact"/>
        </dgm:presLayoutVars>
      </dgm:prSet>
      <dgm:spPr/>
      <dgm:t>
        <a:bodyPr/>
        <a:lstStyle/>
        <a:p>
          <a:endParaRPr lang="en-US"/>
        </a:p>
      </dgm:t>
    </dgm:pt>
    <dgm:pt modelId="{F566C0F3-BEA5-4DBB-99BC-4B30CBAE6494}" type="pres">
      <dgm:prSet presAssocID="{08632721-84AC-44D6-B0EF-404101F069EF}" presName="cycle" presStyleCnt="0"/>
      <dgm:spPr/>
    </dgm:pt>
    <dgm:pt modelId="{9497A7D7-2A8E-41F6-9F98-2020DACBB273}" type="pres">
      <dgm:prSet presAssocID="{08632721-84AC-44D6-B0EF-404101F069EF}" presName="centerShape" presStyleCnt="0"/>
      <dgm:spPr/>
    </dgm:pt>
    <dgm:pt modelId="{5D4015B8-9300-4136-868E-CE46B7A431CD}" type="pres">
      <dgm:prSet presAssocID="{08632721-84AC-44D6-B0EF-404101F069EF}" presName="connSite" presStyleLbl="node1" presStyleIdx="0" presStyleCnt="4"/>
      <dgm:spPr/>
    </dgm:pt>
    <dgm:pt modelId="{8A68CA62-0F87-486C-9B63-AAD194F8F541}" type="pres">
      <dgm:prSet presAssocID="{08632721-84AC-44D6-B0EF-404101F069EF}" presName="visible" presStyleLbl="node1" presStyleIdx="0" presStyleCnt="4" custScaleX="109157" custScaleY="103236">
        <dgm:style>
          <a:lnRef idx="2">
            <a:schemeClr val="accent1"/>
          </a:lnRef>
          <a:fillRef idx="1">
            <a:schemeClr val="lt1"/>
          </a:fillRef>
          <a:effectRef idx="0">
            <a:schemeClr val="accent1"/>
          </a:effectRef>
          <a:fontRef idx="minor">
            <a:schemeClr val="dk1"/>
          </a:fontRef>
        </dgm:style>
      </dgm:prSet>
      <dgm:spPr/>
    </dgm:pt>
    <dgm:pt modelId="{74DEAE06-FC09-4360-A36A-C93F48FD0060}" type="pres">
      <dgm:prSet presAssocID="{3417A989-4EFD-46CB-8DC8-76360C0F5D67}" presName="Name25" presStyleLbl="parChTrans1D1" presStyleIdx="0" presStyleCnt="3"/>
      <dgm:spPr/>
      <dgm:t>
        <a:bodyPr/>
        <a:lstStyle/>
        <a:p>
          <a:endParaRPr lang="en-US"/>
        </a:p>
      </dgm:t>
    </dgm:pt>
    <dgm:pt modelId="{DA649657-8240-46BA-9E5F-903EFD137775}" type="pres">
      <dgm:prSet presAssocID="{9AE164F1-EB59-4B33-9A61-667E342CA500}" presName="node" presStyleCnt="0"/>
      <dgm:spPr/>
    </dgm:pt>
    <dgm:pt modelId="{13B6DFCD-66E5-4ACF-94E6-8A319974FB38}" type="pres">
      <dgm:prSet presAssocID="{9AE164F1-EB59-4B33-9A61-667E342CA500}" presName="parentNode" presStyleLbl="node1" presStyleIdx="1" presStyleCnt="4" custScaleX="109741" custLinFactNeighborX="11937" custLinFactNeighborY="2073">
        <dgm:presLayoutVars>
          <dgm:chMax val="1"/>
          <dgm:bulletEnabled val="1"/>
        </dgm:presLayoutVars>
      </dgm:prSet>
      <dgm:spPr/>
      <dgm:t>
        <a:bodyPr/>
        <a:lstStyle/>
        <a:p>
          <a:endParaRPr lang="en-US"/>
        </a:p>
      </dgm:t>
    </dgm:pt>
    <dgm:pt modelId="{CFCD7690-4FF1-444A-97C9-8F6F7AB81143}" type="pres">
      <dgm:prSet presAssocID="{9AE164F1-EB59-4B33-9A61-667E342CA500}" presName="childNode" presStyleLbl="revTx" presStyleIdx="0" presStyleCnt="3">
        <dgm:presLayoutVars>
          <dgm:bulletEnabled val="1"/>
        </dgm:presLayoutVars>
      </dgm:prSet>
      <dgm:spPr/>
      <dgm:t>
        <a:bodyPr/>
        <a:lstStyle/>
        <a:p>
          <a:endParaRPr lang="en-US"/>
        </a:p>
      </dgm:t>
    </dgm:pt>
    <dgm:pt modelId="{712AEE25-62AC-4B65-9923-253D519E9B2F}" type="pres">
      <dgm:prSet presAssocID="{B34D0B5B-7962-41ED-AF47-C91986E8A110}" presName="Name25" presStyleLbl="parChTrans1D1" presStyleIdx="1" presStyleCnt="3"/>
      <dgm:spPr/>
      <dgm:t>
        <a:bodyPr/>
        <a:lstStyle/>
        <a:p>
          <a:endParaRPr lang="en-US"/>
        </a:p>
      </dgm:t>
    </dgm:pt>
    <dgm:pt modelId="{EC69DDA3-71F5-4A91-A46C-EE119FE1738F}" type="pres">
      <dgm:prSet presAssocID="{8F9FE76F-F246-4A40-81AE-46C0D9ACD732}" presName="node" presStyleCnt="0"/>
      <dgm:spPr/>
    </dgm:pt>
    <dgm:pt modelId="{465119E5-66D6-48B2-B74D-A20A58A22C2F}" type="pres">
      <dgm:prSet presAssocID="{8F9FE76F-F246-4A40-81AE-46C0D9ACD732}" presName="parentNode" presStyleLbl="node1" presStyleIdx="2" presStyleCnt="4" custScaleX="109741" custLinFactNeighborX="11138" custLinFactNeighborY="1934">
        <dgm:presLayoutVars>
          <dgm:chMax val="1"/>
          <dgm:bulletEnabled val="1"/>
        </dgm:presLayoutVars>
      </dgm:prSet>
      <dgm:spPr/>
      <dgm:t>
        <a:bodyPr/>
        <a:lstStyle/>
        <a:p>
          <a:endParaRPr lang="en-US"/>
        </a:p>
      </dgm:t>
    </dgm:pt>
    <dgm:pt modelId="{597F3BCA-766A-4AAB-9CB2-68CBC3953607}" type="pres">
      <dgm:prSet presAssocID="{8F9FE76F-F246-4A40-81AE-46C0D9ACD732}" presName="childNode" presStyleLbl="revTx" presStyleIdx="1" presStyleCnt="3">
        <dgm:presLayoutVars>
          <dgm:bulletEnabled val="1"/>
        </dgm:presLayoutVars>
      </dgm:prSet>
      <dgm:spPr/>
      <dgm:t>
        <a:bodyPr/>
        <a:lstStyle/>
        <a:p>
          <a:endParaRPr lang="en-US"/>
        </a:p>
      </dgm:t>
    </dgm:pt>
    <dgm:pt modelId="{DB8E4E33-9AFE-4C08-B8FF-786375E0F799}" type="pres">
      <dgm:prSet presAssocID="{9BCD20C2-F361-4820-960F-D0F017B85341}" presName="Name25" presStyleLbl="parChTrans1D1" presStyleIdx="2" presStyleCnt="3"/>
      <dgm:spPr/>
      <dgm:t>
        <a:bodyPr/>
        <a:lstStyle/>
        <a:p>
          <a:endParaRPr lang="en-US"/>
        </a:p>
      </dgm:t>
    </dgm:pt>
    <dgm:pt modelId="{AEC3237A-36E8-4C95-BEA2-55B4A3450F5D}" type="pres">
      <dgm:prSet presAssocID="{45BFD64D-79F8-4AA3-B24A-E623517AF6D6}" presName="node" presStyleCnt="0"/>
      <dgm:spPr/>
    </dgm:pt>
    <dgm:pt modelId="{B0056FC4-B303-4170-9F8A-3D03AED3F9D8}" type="pres">
      <dgm:prSet presAssocID="{45BFD64D-79F8-4AA3-B24A-E623517AF6D6}" presName="parentNode" presStyleLbl="node1" presStyleIdx="3" presStyleCnt="4" custScaleX="109741" custLinFactNeighborX="11138" custLinFactNeighborY="1934">
        <dgm:presLayoutVars>
          <dgm:chMax val="1"/>
          <dgm:bulletEnabled val="1"/>
        </dgm:presLayoutVars>
      </dgm:prSet>
      <dgm:spPr/>
      <dgm:t>
        <a:bodyPr/>
        <a:lstStyle/>
        <a:p>
          <a:endParaRPr lang="en-US"/>
        </a:p>
      </dgm:t>
    </dgm:pt>
    <dgm:pt modelId="{0D1BED8E-3B1C-4A21-A59D-25CCCB1FE165}" type="pres">
      <dgm:prSet presAssocID="{45BFD64D-79F8-4AA3-B24A-E623517AF6D6}" presName="childNode" presStyleLbl="revTx" presStyleIdx="2" presStyleCnt="3">
        <dgm:presLayoutVars>
          <dgm:bulletEnabled val="1"/>
        </dgm:presLayoutVars>
      </dgm:prSet>
      <dgm:spPr/>
      <dgm:t>
        <a:bodyPr/>
        <a:lstStyle/>
        <a:p>
          <a:endParaRPr lang="en-US"/>
        </a:p>
      </dgm:t>
    </dgm:pt>
  </dgm:ptLst>
  <dgm:cxnLst>
    <dgm:cxn modelId="{C5CD768C-C736-4497-96E8-927F213BDE28}" type="presOf" srcId="{08632721-84AC-44D6-B0EF-404101F069EF}" destId="{2A63D1AB-B82A-4B9D-B7DA-B0A7A90358CB}" srcOrd="0" destOrd="0" presId="urn:microsoft.com/office/officeart/2005/8/layout/radial2"/>
    <dgm:cxn modelId="{6B5BEC6D-6099-4158-A05B-582858C2BAF9}" type="presOf" srcId="{200074B0-5A6A-4BAB-8F18-5AB174DBE839}" destId="{597F3BCA-766A-4AAB-9CB2-68CBC3953607}" srcOrd="0" destOrd="1" presId="urn:microsoft.com/office/officeart/2005/8/layout/radial2"/>
    <dgm:cxn modelId="{E4BD0493-0BE2-47F3-98AE-18B5139D866E}" srcId="{45BFD64D-79F8-4AA3-B24A-E623517AF6D6}" destId="{626FA467-0F81-4402-AE59-CAEFA248169C}" srcOrd="1" destOrd="0" parTransId="{76D0AC26-150A-4A97-BE84-3BC5A21CC158}" sibTransId="{9E07B58C-0F60-4E9B-8ABD-8B1F5829F5DE}"/>
    <dgm:cxn modelId="{B2DECF6E-8AC5-4472-BF32-5ABCE2F6C307}" type="presOf" srcId="{9BCD20C2-F361-4820-960F-D0F017B85341}" destId="{DB8E4E33-9AFE-4C08-B8FF-786375E0F799}" srcOrd="0" destOrd="0" presId="urn:microsoft.com/office/officeart/2005/8/layout/radial2"/>
    <dgm:cxn modelId="{3E2F7247-E6ED-42E8-AFF4-86D4BF342696}" type="presOf" srcId="{4BCAD101-98CB-4DE3-80F7-B50826F3DD78}" destId="{0D1BED8E-3B1C-4A21-A59D-25CCCB1FE165}" srcOrd="0" destOrd="2" presId="urn:microsoft.com/office/officeart/2005/8/layout/radial2"/>
    <dgm:cxn modelId="{C9833391-FF53-452F-B59D-662E38FE76C5}" type="presOf" srcId="{3417A989-4EFD-46CB-8DC8-76360C0F5D67}" destId="{74DEAE06-FC09-4360-A36A-C93F48FD0060}" srcOrd="0" destOrd="0" presId="urn:microsoft.com/office/officeart/2005/8/layout/radial2"/>
    <dgm:cxn modelId="{3C169926-65B8-46CE-963C-B81C4FD0E2A5}" srcId="{08632721-84AC-44D6-B0EF-404101F069EF}" destId="{8F9FE76F-F246-4A40-81AE-46C0D9ACD732}" srcOrd="1" destOrd="0" parTransId="{B34D0B5B-7962-41ED-AF47-C91986E8A110}" sibTransId="{1F4A2184-6BDF-44D6-8A44-39DBC0539040}"/>
    <dgm:cxn modelId="{9419D8FE-208B-4ECD-92E6-362292324769}" type="presOf" srcId="{5BE5B735-BA45-4873-BE25-2D148F358502}" destId="{597F3BCA-766A-4AAB-9CB2-68CBC3953607}" srcOrd="0" destOrd="0" presId="urn:microsoft.com/office/officeart/2005/8/layout/radial2"/>
    <dgm:cxn modelId="{841C5FE0-D2D1-45C2-AD00-7EC463626653}" type="presOf" srcId="{73A9692B-EF92-4708-8882-00933AB2B066}" destId="{597F3BCA-766A-4AAB-9CB2-68CBC3953607}" srcOrd="0" destOrd="2" presId="urn:microsoft.com/office/officeart/2005/8/layout/radial2"/>
    <dgm:cxn modelId="{B1137A78-C872-4293-86E6-BCE4281A74DD}" type="presOf" srcId="{9AE164F1-EB59-4B33-9A61-667E342CA500}" destId="{13B6DFCD-66E5-4ACF-94E6-8A319974FB38}" srcOrd="0" destOrd="0" presId="urn:microsoft.com/office/officeart/2005/8/layout/radial2"/>
    <dgm:cxn modelId="{7F5B5754-79B0-43E9-A7F9-E77839205DA3}" type="presOf" srcId="{B34D0B5B-7962-41ED-AF47-C91986E8A110}" destId="{712AEE25-62AC-4B65-9923-253D519E9B2F}" srcOrd="0" destOrd="0" presId="urn:microsoft.com/office/officeart/2005/8/layout/radial2"/>
    <dgm:cxn modelId="{881D79DF-E8AB-4D70-BA9B-782041EBFA6A}" srcId="{9AE164F1-EB59-4B33-9A61-667E342CA500}" destId="{86B9A362-FFEB-4370-8278-473AC3C6DDDD}" srcOrd="0" destOrd="0" parTransId="{9E39F6FA-CB38-4474-A64D-DBCF9BBB1530}" sibTransId="{3857404E-6A04-4A61-B1BB-1F0DB13BB417}"/>
    <dgm:cxn modelId="{1252ECAA-3536-45FB-AC63-C3282ED3485D}" type="presOf" srcId="{C829815E-B97C-4742-A022-05A0862C38AF}" destId="{CFCD7690-4FF1-444A-97C9-8F6F7AB81143}" srcOrd="0" destOrd="2" presId="urn:microsoft.com/office/officeart/2005/8/layout/radial2"/>
    <dgm:cxn modelId="{5104D96B-502A-45B3-8410-BF9F8A448B49}" srcId="{45BFD64D-79F8-4AA3-B24A-E623517AF6D6}" destId="{F8A193C0-9EDC-4208-A96F-E9B0CF26B373}" srcOrd="0" destOrd="0" parTransId="{D07EBE28-461D-46FD-B739-16AA1B386AC6}" sibTransId="{778BC08E-684F-4FE6-A646-F8DCD66DE3F6}"/>
    <dgm:cxn modelId="{169ADE14-BA8F-4A7D-9CE7-739D9587CE6F}" srcId="{8F9FE76F-F246-4A40-81AE-46C0D9ACD732}" destId="{200074B0-5A6A-4BAB-8F18-5AB174DBE839}" srcOrd="1" destOrd="0" parTransId="{BCF3C530-2A57-42F9-9483-BB9336B0C25E}" sibTransId="{770A6C24-C09D-401F-A1AA-ABDC77BD12CC}"/>
    <dgm:cxn modelId="{4479D977-A5EB-427D-8C4A-F594390669EE}" srcId="{45BFD64D-79F8-4AA3-B24A-E623517AF6D6}" destId="{4BCAD101-98CB-4DE3-80F7-B50826F3DD78}" srcOrd="2" destOrd="0" parTransId="{CEE83904-B02D-4415-AA87-2A515B8FEC5F}" sibTransId="{9FE0FE34-EE4C-48C2-BC13-A23725AB46AF}"/>
    <dgm:cxn modelId="{F9EFB4B4-D0AA-4C31-ADFA-401833069BD6}" type="presOf" srcId="{F8A193C0-9EDC-4208-A96F-E9B0CF26B373}" destId="{0D1BED8E-3B1C-4A21-A59D-25CCCB1FE165}" srcOrd="0" destOrd="0" presId="urn:microsoft.com/office/officeart/2005/8/layout/radial2"/>
    <dgm:cxn modelId="{997C1328-AF1F-4865-BFA2-B0EF7340C5F3}" srcId="{9AE164F1-EB59-4B33-9A61-667E342CA500}" destId="{272D9C10-DDD3-4A43-BDCD-5254D3517902}" srcOrd="1" destOrd="0" parTransId="{BE224E1B-710B-44DE-AE3A-D9895B51E885}" sibTransId="{45546ED0-02FB-4F3C-AC49-9CF308001B0D}"/>
    <dgm:cxn modelId="{1C461FB0-3F5B-4192-87E0-1432D4849E6C}" type="presOf" srcId="{626FA467-0F81-4402-AE59-CAEFA248169C}" destId="{0D1BED8E-3B1C-4A21-A59D-25CCCB1FE165}" srcOrd="0" destOrd="1" presId="urn:microsoft.com/office/officeart/2005/8/layout/radial2"/>
    <dgm:cxn modelId="{7C9A520E-F528-4C6D-9475-7922C2D4A462}" srcId="{9AE164F1-EB59-4B33-9A61-667E342CA500}" destId="{C829815E-B97C-4742-A022-05A0862C38AF}" srcOrd="2" destOrd="0" parTransId="{ABE78F99-699E-4772-952C-BE2658CF438B}" sibTransId="{7A2AC61A-C630-463A-AFA3-D43F16334A74}"/>
    <dgm:cxn modelId="{D3A48C4C-36AD-4048-AE19-24F58BE8C831}" type="presOf" srcId="{8F9FE76F-F246-4A40-81AE-46C0D9ACD732}" destId="{465119E5-66D6-48B2-B74D-A20A58A22C2F}" srcOrd="0" destOrd="0" presId="urn:microsoft.com/office/officeart/2005/8/layout/radial2"/>
    <dgm:cxn modelId="{E21BB994-1F1A-4B2E-868B-5CA5F64A874A}" srcId="{8F9FE76F-F246-4A40-81AE-46C0D9ACD732}" destId="{73A9692B-EF92-4708-8882-00933AB2B066}" srcOrd="2" destOrd="0" parTransId="{382A7E3B-55CE-44E0-AC95-1352A95F8AF0}" sibTransId="{8FC72EC2-0FF4-4F48-AA8E-33C0140B280E}"/>
    <dgm:cxn modelId="{B617D70E-238F-44C0-897E-683D90EE636A}" type="presOf" srcId="{86B9A362-FFEB-4370-8278-473AC3C6DDDD}" destId="{CFCD7690-4FF1-444A-97C9-8F6F7AB81143}" srcOrd="0" destOrd="0" presId="urn:microsoft.com/office/officeart/2005/8/layout/radial2"/>
    <dgm:cxn modelId="{91E9052E-6E9D-4893-A5D2-1162E77B7106}" type="presOf" srcId="{272D9C10-DDD3-4A43-BDCD-5254D3517902}" destId="{CFCD7690-4FF1-444A-97C9-8F6F7AB81143}" srcOrd="0" destOrd="1" presId="urn:microsoft.com/office/officeart/2005/8/layout/radial2"/>
    <dgm:cxn modelId="{14EB0742-9EA1-4E59-9731-CFCA41421137}" srcId="{8F9FE76F-F246-4A40-81AE-46C0D9ACD732}" destId="{5BE5B735-BA45-4873-BE25-2D148F358502}" srcOrd="0" destOrd="0" parTransId="{80D008E1-11B9-40A6-968E-C327F5F72129}" sibTransId="{34718441-2091-4589-9D68-AEEED36B2BF1}"/>
    <dgm:cxn modelId="{02666050-168C-458E-A800-74AEAEF7C298}" srcId="{08632721-84AC-44D6-B0EF-404101F069EF}" destId="{9AE164F1-EB59-4B33-9A61-667E342CA500}" srcOrd="0" destOrd="0" parTransId="{3417A989-4EFD-46CB-8DC8-76360C0F5D67}" sibTransId="{E4E11A19-827D-4F63-B5B7-1DCB9E850E43}"/>
    <dgm:cxn modelId="{B1F15B5E-490B-47ED-B0E6-116D69F63ADD}" srcId="{08632721-84AC-44D6-B0EF-404101F069EF}" destId="{45BFD64D-79F8-4AA3-B24A-E623517AF6D6}" srcOrd="2" destOrd="0" parTransId="{9BCD20C2-F361-4820-960F-D0F017B85341}" sibTransId="{7A47A69D-8DEA-4616-8C66-2A63DC37AC82}"/>
    <dgm:cxn modelId="{B192EDAD-78E0-4327-BC2F-258BEB6885BB}" type="presOf" srcId="{45BFD64D-79F8-4AA3-B24A-E623517AF6D6}" destId="{B0056FC4-B303-4170-9F8A-3D03AED3F9D8}" srcOrd="0" destOrd="0" presId="urn:microsoft.com/office/officeart/2005/8/layout/radial2"/>
    <dgm:cxn modelId="{0491EB59-4C94-4750-8A14-B785326FA990}" type="presParOf" srcId="{2A63D1AB-B82A-4B9D-B7DA-B0A7A90358CB}" destId="{F566C0F3-BEA5-4DBB-99BC-4B30CBAE6494}" srcOrd="0" destOrd="0" presId="urn:microsoft.com/office/officeart/2005/8/layout/radial2"/>
    <dgm:cxn modelId="{C026DAA6-8326-41C9-A277-1C2E88955F95}" type="presParOf" srcId="{F566C0F3-BEA5-4DBB-99BC-4B30CBAE6494}" destId="{9497A7D7-2A8E-41F6-9F98-2020DACBB273}" srcOrd="0" destOrd="0" presId="urn:microsoft.com/office/officeart/2005/8/layout/radial2"/>
    <dgm:cxn modelId="{C6B35A2C-F2D7-4FC9-B449-0E1C9B6139DE}" type="presParOf" srcId="{9497A7D7-2A8E-41F6-9F98-2020DACBB273}" destId="{5D4015B8-9300-4136-868E-CE46B7A431CD}" srcOrd="0" destOrd="0" presId="urn:microsoft.com/office/officeart/2005/8/layout/radial2"/>
    <dgm:cxn modelId="{C868BA2B-AFCF-46FB-948F-9A58CF669B3A}" type="presParOf" srcId="{9497A7D7-2A8E-41F6-9F98-2020DACBB273}" destId="{8A68CA62-0F87-486C-9B63-AAD194F8F541}" srcOrd="1" destOrd="0" presId="urn:microsoft.com/office/officeart/2005/8/layout/radial2"/>
    <dgm:cxn modelId="{1D93EC0C-E96A-4F61-BAE3-5A7446EAEAAC}" type="presParOf" srcId="{F566C0F3-BEA5-4DBB-99BC-4B30CBAE6494}" destId="{74DEAE06-FC09-4360-A36A-C93F48FD0060}" srcOrd="1" destOrd="0" presId="urn:microsoft.com/office/officeart/2005/8/layout/radial2"/>
    <dgm:cxn modelId="{C356C01D-B133-41E5-9218-2B2F511F6FB0}" type="presParOf" srcId="{F566C0F3-BEA5-4DBB-99BC-4B30CBAE6494}" destId="{DA649657-8240-46BA-9E5F-903EFD137775}" srcOrd="2" destOrd="0" presId="urn:microsoft.com/office/officeart/2005/8/layout/radial2"/>
    <dgm:cxn modelId="{54DA7613-DD4C-4E79-92F4-4E5880FB7553}" type="presParOf" srcId="{DA649657-8240-46BA-9E5F-903EFD137775}" destId="{13B6DFCD-66E5-4ACF-94E6-8A319974FB38}" srcOrd="0" destOrd="0" presId="urn:microsoft.com/office/officeart/2005/8/layout/radial2"/>
    <dgm:cxn modelId="{E7CADC05-5049-4710-9939-C3E9EC229C2E}" type="presParOf" srcId="{DA649657-8240-46BA-9E5F-903EFD137775}" destId="{CFCD7690-4FF1-444A-97C9-8F6F7AB81143}" srcOrd="1" destOrd="0" presId="urn:microsoft.com/office/officeart/2005/8/layout/radial2"/>
    <dgm:cxn modelId="{2B0E5059-8887-4EF6-86E6-23300450B6CE}" type="presParOf" srcId="{F566C0F3-BEA5-4DBB-99BC-4B30CBAE6494}" destId="{712AEE25-62AC-4B65-9923-253D519E9B2F}" srcOrd="3" destOrd="0" presId="urn:microsoft.com/office/officeart/2005/8/layout/radial2"/>
    <dgm:cxn modelId="{FCD27CA9-B24D-40AC-83D1-481A017814E6}" type="presParOf" srcId="{F566C0F3-BEA5-4DBB-99BC-4B30CBAE6494}" destId="{EC69DDA3-71F5-4A91-A46C-EE119FE1738F}" srcOrd="4" destOrd="0" presId="urn:microsoft.com/office/officeart/2005/8/layout/radial2"/>
    <dgm:cxn modelId="{C35E81BE-23D0-46F7-87DD-31B82531984F}" type="presParOf" srcId="{EC69DDA3-71F5-4A91-A46C-EE119FE1738F}" destId="{465119E5-66D6-48B2-B74D-A20A58A22C2F}" srcOrd="0" destOrd="0" presId="urn:microsoft.com/office/officeart/2005/8/layout/radial2"/>
    <dgm:cxn modelId="{0AED4D52-1E77-46BC-9D7F-4991663B1C4C}" type="presParOf" srcId="{EC69DDA3-71F5-4A91-A46C-EE119FE1738F}" destId="{597F3BCA-766A-4AAB-9CB2-68CBC3953607}" srcOrd="1" destOrd="0" presId="urn:microsoft.com/office/officeart/2005/8/layout/radial2"/>
    <dgm:cxn modelId="{7167456A-5147-4E8B-BCE1-326DB3A62B25}" type="presParOf" srcId="{F566C0F3-BEA5-4DBB-99BC-4B30CBAE6494}" destId="{DB8E4E33-9AFE-4C08-B8FF-786375E0F799}" srcOrd="5" destOrd="0" presId="urn:microsoft.com/office/officeart/2005/8/layout/radial2"/>
    <dgm:cxn modelId="{C08F3BED-285A-4DD2-AD68-641EFF7DFE36}" type="presParOf" srcId="{F566C0F3-BEA5-4DBB-99BC-4B30CBAE6494}" destId="{AEC3237A-36E8-4C95-BEA2-55B4A3450F5D}" srcOrd="6" destOrd="0" presId="urn:microsoft.com/office/officeart/2005/8/layout/radial2"/>
    <dgm:cxn modelId="{62886A61-33EE-4D75-8A52-D0BDFA2082A5}" type="presParOf" srcId="{AEC3237A-36E8-4C95-BEA2-55B4A3450F5D}" destId="{B0056FC4-B303-4170-9F8A-3D03AED3F9D8}" srcOrd="0" destOrd="0" presId="urn:microsoft.com/office/officeart/2005/8/layout/radial2"/>
    <dgm:cxn modelId="{5D54A527-F098-4352-A0B2-408D5E00BAC9}" type="presParOf" srcId="{AEC3237A-36E8-4C95-BEA2-55B4A3450F5D}" destId="{0D1BED8E-3B1C-4A21-A59D-25CCCB1FE16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32721-84AC-44D6-B0EF-404101F069EF}"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lang="en-US"/>
        </a:p>
      </dgm:t>
    </dgm:pt>
    <dgm:pt modelId="{9AE164F1-EB59-4B33-9A61-667E342CA500}">
      <dgm:prSet phldrT="[Text]" custT="1"/>
      <dgm:spPr>
        <a:solidFill>
          <a:schemeClr val="accent2"/>
        </a:solidFill>
      </dgm:spPr>
      <dgm:t>
        <a:bodyPr/>
        <a:lstStyle/>
        <a:p>
          <a:r>
            <a:rPr lang="en-US" sz="1800" b="0" dirty="0" smtClean="0">
              <a:solidFill>
                <a:schemeClr val="tx1"/>
              </a:solidFill>
              <a:effectLst/>
            </a:rPr>
            <a:t>New Service</a:t>
          </a:r>
          <a:endParaRPr lang="en-US" sz="1800" b="0" dirty="0">
            <a:solidFill>
              <a:schemeClr val="tx1"/>
            </a:solidFill>
            <a:effectLst/>
          </a:endParaRPr>
        </a:p>
      </dgm:t>
    </dgm:pt>
    <dgm:pt modelId="{3417A989-4EFD-46CB-8DC8-76360C0F5D67}" type="parTrans" cxnId="{02666050-168C-458E-A800-74AEAEF7C298}">
      <dgm:prSet/>
      <dgm:spPr/>
      <dgm:t>
        <a:bodyPr/>
        <a:lstStyle/>
        <a:p>
          <a:endParaRPr lang="en-US"/>
        </a:p>
      </dgm:t>
    </dgm:pt>
    <dgm:pt modelId="{E4E11A19-827D-4F63-B5B7-1DCB9E850E43}" type="sibTrans" cxnId="{02666050-168C-458E-A800-74AEAEF7C298}">
      <dgm:prSet/>
      <dgm:spPr/>
      <dgm:t>
        <a:bodyPr/>
        <a:lstStyle/>
        <a:p>
          <a:endParaRPr lang="en-US"/>
        </a:p>
      </dgm:t>
    </dgm:pt>
    <dgm:pt modelId="{8F9FE76F-F246-4A40-81AE-46C0D9ACD732}">
      <dgm:prSet phldrT="[Text]" custT="1"/>
      <dgm:spPr/>
      <dgm:t>
        <a:bodyPr/>
        <a:lstStyle/>
        <a:p>
          <a:r>
            <a:rPr lang="en-US" sz="1800" b="0" dirty="0" smtClean="0">
              <a:solidFill>
                <a:schemeClr val="tx1"/>
              </a:solidFill>
              <a:effectLst/>
            </a:rPr>
            <a:t>No Method of Identification of Patients</a:t>
          </a:r>
          <a:endParaRPr lang="en-US" sz="1800" b="0" dirty="0">
            <a:solidFill>
              <a:schemeClr val="tx1"/>
            </a:solidFill>
            <a:effectLst/>
          </a:endParaRPr>
        </a:p>
      </dgm:t>
    </dgm:pt>
    <dgm:pt modelId="{B34D0B5B-7962-41ED-AF47-C91986E8A110}" type="parTrans" cxnId="{3C169926-65B8-46CE-963C-B81C4FD0E2A5}">
      <dgm:prSet/>
      <dgm:spPr/>
      <dgm:t>
        <a:bodyPr/>
        <a:lstStyle/>
        <a:p>
          <a:endParaRPr lang="en-US"/>
        </a:p>
      </dgm:t>
    </dgm:pt>
    <dgm:pt modelId="{1F4A2184-6BDF-44D6-8A44-39DBC0539040}" type="sibTrans" cxnId="{3C169926-65B8-46CE-963C-B81C4FD0E2A5}">
      <dgm:prSet/>
      <dgm:spPr/>
      <dgm:t>
        <a:bodyPr/>
        <a:lstStyle/>
        <a:p>
          <a:endParaRPr lang="en-US"/>
        </a:p>
      </dgm:t>
    </dgm:pt>
    <dgm:pt modelId="{45BFD64D-79F8-4AA3-B24A-E623517AF6D6}">
      <dgm:prSet phldrT="[Text]" custT="1"/>
      <dgm:spPr/>
      <dgm:t>
        <a:bodyPr/>
        <a:lstStyle/>
        <a:p>
          <a:endParaRPr lang="en-US" sz="1500" b="0" dirty="0">
            <a:effectLst>
              <a:outerShdw blurRad="38100" dist="38100" dir="2700000" algn="tl">
                <a:srgbClr val="000000">
                  <a:alpha val="43137"/>
                </a:srgbClr>
              </a:outerShdw>
            </a:effectLst>
          </a:endParaRPr>
        </a:p>
      </dgm:t>
    </dgm:pt>
    <dgm:pt modelId="{9BCD20C2-F361-4820-960F-D0F017B85341}" type="parTrans" cxnId="{B1F15B5E-490B-47ED-B0E6-116D69F63ADD}">
      <dgm:prSet/>
      <dgm:spPr/>
      <dgm:t>
        <a:bodyPr/>
        <a:lstStyle/>
        <a:p>
          <a:endParaRPr lang="en-US"/>
        </a:p>
      </dgm:t>
    </dgm:pt>
    <dgm:pt modelId="{7A47A69D-8DEA-4616-8C66-2A63DC37AC82}" type="sibTrans" cxnId="{B1F15B5E-490B-47ED-B0E6-116D69F63ADD}">
      <dgm:prSet/>
      <dgm:spPr/>
      <dgm:t>
        <a:bodyPr/>
        <a:lstStyle/>
        <a:p>
          <a:endParaRPr lang="en-US"/>
        </a:p>
      </dgm:t>
    </dgm:pt>
    <dgm:pt modelId="{C04BF254-5036-453D-A148-BD6EA4601DB9}">
      <dgm:prSet/>
      <dgm:spPr/>
      <dgm:t>
        <a:bodyPr/>
        <a:lstStyle/>
        <a:p>
          <a:endParaRPr lang="en-US"/>
        </a:p>
      </dgm:t>
    </dgm:pt>
    <dgm:pt modelId="{6B15BDE2-FA8E-4AF5-9DE3-90A1DD40384A}" type="parTrans" cxnId="{8E5B27B6-2AED-416E-8739-E2D4ED89DA46}">
      <dgm:prSet/>
      <dgm:spPr/>
      <dgm:t>
        <a:bodyPr/>
        <a:lstStyle/>
        <a:p>
          <a:endParaRPr lang="en-US"/>
        </a:p>
      </dgm:t>
    </dgm:pt>
    <dgm:pt modelId="{AD3C7150-DEC3-4AE2-9D4B-F4254174673E}" type="sibTrans" cxnId="{8E5B27B6-2AED-416E-8739-E2D4ED89DA46}">
      <dgm:prSet/>
      <dgm:spPr/>
      <dgm:t>
        <a:bodyPr/>
        <a:lstStyle/>
        <a:p>
          <a:endParaRPr lang="en-US"/>
        </a:p>
      </dgm:t>
    </dgm:pt>
    <dgm:pt modelId="{531F426C-998C-4A00-8B3F-7D2A57D08FA9}">
      <dgm:prSet/>
      <dgm:spPr/>
      <dgm:t>
        <a:bodyPr/>
        <a:lstStyle/>
        <a:p>
          <a:endParaRPr lang="en-US"/>
        </a:p>
      </dgm:t>
    </dgm:pt>
    <dgm:pt modelId="{E8F17C7C-EB81-4B62-9509-2AF167534743}" type="parTrans" cxnId="{103F9408-ED7A-483A-AE28-4D6D81E89B53}">
      <dgm:prSet/>
      <dgm:spPr/>
      <dgm:t>
        <a:bodyPr/>
        <a:lstStyle/>
        <a:p>
          <a:endParaRPr lang="en-US"/>
        </a:p>
      </dgm:t>
    </dgm:pt>
    <dgm:pt modelId="{545ABD52-DE6C-4384-8644-ED71AC809CD4}" type="sibTrans" cxnId="{103F9408-ED7A-483A-AE28-4D6D81E89B53}">
      <dgm:prSet/>
      <dgm:spPr/>
      <dgm:t>
        <a:bodyPr/>
        <a:lstStyle/>
        <a:p>
          <a:endParaRPr lang="en-US"/>
        </a:p>
      </dgm:t>
    </dgm:pt>
    <dgm:pt modelId="{CFF7A8EF-D8EC-49AF-94C3-E4CFD1FE0FCC}">
      <dgm:prSet/>
      <dgm:spPr/>
      <dgm:t>
        <a:bodyPr/>
        <a:lstStyle/>
        <a:p>
          <a:endParaRPr lang="en-US"/>
        </a:p>
      </dgm:t>
    </dgm:pt>
    <dgm:pt modelId="{3674DE83-F2F4-43FA-A112-AADCBFDBA087}" type="parTrans" cxnId="{ACB3C98B-C63E-4C76-B311-A9D6B68E8362}">
      <dgm:prSet/>
      <dgm:spPr/>
      <dgm:t>
        <a:bodyPr/>
        <a:lstStyle/>
        <a:p>
          <a:endParaRPr lang="en-US"/>
        </a:p>
      </dgm:t>
    </dgm:pt>
    <dgm:pt modelId="{2529144A-BBC0-4F93-8B28-D1F088B2E0DD}" type="sibTrans" cxnId="{ACB3C98B-C63E-4C76-B311-A9D6B68E8362}">
      <dgm:prSet/>
      <dgm:spPr/>
      <dgm:t>
        <a:bodyPr/>
        <a:lstStyle/>
        <a:p>
          <a:endParaRPr lang="en-US"/>
        </a:p>
      </dgm:t>
    </dgm:pt>
    <dgm:pt modelId="{91D8113E-DDCA-4B5C-95F5-E586B6684B1D}">
      <dgm:prSet custT="1"/>
      <dgm:spPr/>
      <dgm:t>
        <a:bodyPr/>
        <a:lstStyle/>
        <a:p>
          <a:r>
            <a:rPr lang="en-US" sz="1800" b="0" dirty="0" smtClean="0">
              <a:solidFill>
                <a:schemeClr val="tx1"/>
              </a:solidFill>
              <a:effectLst/>
            </a:rPr>
            <a:t>Unaccounted for MTM services (Telephone Calls)</a:t>
          </a:r>
          <a:endParaRPr lang="en-US" sz="1800" b="0" dirty="0">
            <a:solidFill>
              <a:schemeClr val="tx1"/>
            </a:solidFill>
            <a:effectLst/>
          </a:endParaRPr>
        </a:p>
      </dgm:t>
    </dgm:pt>
    <dgm:pt modelId="{A4048A1E-0EC8-4CD7-810F-27AD07C90F5E}" type="parTrans" cxnId="{CAFE2FAD-9B94-4570-82E9-E95ADD943C71}">
      <dgm:prSet/>
      <dgm:spPr/>
      <dgm:t>
        <a:bodyPr/>
        <a:lstStyle/>
        <a:p>
          <a:endParaRPr lang="en-US"/>
        </a:p>
      </dgm:t>
    </dgm:pt>
    <dgm:pt modelId="{8206439E-BC09-496C-903F-FF38FBDF59A7}" type="sibTrans" cxnId="{CAFE2FAD-9B94-4570-82E9-E95ADD943C71}">
      <dgm:prSet/>
      <dgm:spPr/>
      <dgm:t>
        <a:bodyPr/>
        <a:lstStyle/>
        <a:p>
          <a:endParaRPr lang="en-US"/>
        </a:p>
      </dgm:t>
    </dgm:pt>
    <dgm:pt modelId="{04DE0E4F-227A-4A3F-A4AB-D752E6804581}">
      <dgm:prSet custT="1"/>
      <dgm:spPr/>
      <dgm:t>
        <a:bodyPr/>
        <a:lstStyle/>
        <a:p>
          <a:r>
            <a:rPr lang="en-US" sz="1800" b="0" dirty="0" smtClean="0">
              <a:solidFill>
                <a:schemeClr val="tx1"/>
              </a:solidFill>
              <a:effectLst/>
            </a:rPr>
            <a:t>Many Epic Enhancements Needed</a:t>
          </a:r>
          <a:endParaRPr lang="en-US" sz="1800" b="0" dirty="0">
            <a:solidFill>
              <a:schemeClr val="tx1"/>
            </a:solidFill>
            <a:effectLst/>
          </a:endParaRPr>
        </a:p>
      </dgm:t>
    </dgm:pt>
    <dgm:pt modelId="{98451C34-A687-44C6-98B3-F5F72F4A67D4}" type="parTrans" cxnId="{48489AF6-6663-46F8-A626-1104C2F51428}">
      <dgm:prSet/>
      <dgm:spPr/>
      <dgm:t>
        <a:bodyPr/>
        <a:lstStyle/>
        <a:p>
          <a:endParaRPr lang="en-US"/>
        </a:p>
      </dgm:t>
    </dgm:pt>
    <dgm:pt modelId="{8A960ED3-6A6C-4DC1-B49F-455B8B028F99}" type="sibTrans" cxnId="{48489AF6-6663-46F8-A626-1104C2F51428}">
      <dgm:prSet/>
      <dgm:spPr/>
      <dgm:t>
        <a:bodyPr/>
        <a:lstStyle/>
        <a:p>
          <a:endParaRPr lang="en-US"/>
        </a:p>
      </dgm:t>
    </dgm:pt>
    <dgm:pt modelId="{1607C35C-46C3-4E5F-8BD6-2D98FA8BAA4D}" type="pres">
      <dgm:prSet presAssocID="{08632721-84AC-44D6-B0EF-404101F069EF}" presName="matrix" presStyleCnt="0">
        <dgm:presLayoutVars>
          <dgm:chMax val="1"/>
          <dgm:dir/>
          <dgm:resizeHandles val="exact"/>
        </dgm:presLayoutVars>
      </dgm:prSet>
      <dgm:spPr/>
      <dgm:t>
        <a:bodyPr/>
        <a:lstStyle/>
        <a:p>
          <a:endParaRPr lang="en-US"/>
        </a:p>
      </dgm:t>
    </dgm:pt>
    <dgm:pt modelId="{B5F6953A-C63B-4E35-AB3C-2755F2DD467F}" type="pres">
      <dgm:prSet presAssocID="{08632721-84AC-44D6-B0EF-404101F069EF}" presName="diamond" presStyleLbl="bgShp" presStyleIdx="0" presStyleCnt="1"/>
      <dgm:spPr/>
    </dgm:pt>
    <dgm:pt modelId="{93D79F61-7EB0-439C-9EDF-D26D4692249C}" type="pres">
      <dgm:prSet presAssocID="{08632721-84AC-44D6-B0EF-404101F069EF}" presName="quad1" presStyleLbl="node1" presStyleIdx="0" presStyleCnt="4">
        <dgm:presLayoutVars>
          <dgm:chMax val="0"/>
          <dgm:chPref val="0"/>
          <dgm:bulletEnabled val="1"/>
        </dgm:presLayoutVars>
      </dgm:prSet>
      <dgm:spPr/>
      <dgm:t>
        <a:bodyPr/>
        <a:lstStyle/>
        <a:p>
          <a:endParaRPr lang="en-US"/>
        </a:p>
      </dgm:t>
    </dgm:pt>
    <dgm:pt modelId="{3C7DA27A-CB88-4CF6-914A-7F2F92C60936}" type="pres">
      <dgm:prSet presAssocID="{08632721-84AC-44D6-B0EF-404101F069EF}" presName="quad2" presStyleLbl="node1" presStyleIdx="1" presStyleCnt="4">
        <dgm:presLayoutVars>
          <dgm:chMax val="0"/>
          <dgm:chPref val="0"/>
          <dgm:bulletEnabled val="1"/>
        </dgm:presLayoutVars>
      </dgm:prSet>
      <dgm:spPr/>
      <dgm:t>
        <a:bodyPr/>
        <a:lstStyle/>
        <a:p>
          <a:endParaRPr lang="en-US"/>
        </a:p>
      </dgm:t>
    </dgm:pt>
    <dgm:pt modelId="{FDAD6744-AC12-413E-A4D7-3E7EC325093E}" type="pres">
      <dgm:prSet presAssocID="{08632721-84AC-44D6-B0EF-404101F069EF}" presName="quad3" presStyleLbl="node1" presStyleIdx="2" presStyleCnt="4">
        <dgm:presLayoutVars>
          <dgm:chMax val="0"/>
          <dgm:chPref val="0"/>
          <dgm:bulletEnabled val="1"/>
        </dgm:presLayoutVars>
      </dgm:prSet>
      <dgm:spPr/>
      <dgm:t>
        <a:bodyPr/>
        <a:lstStyle/>
        <a:p>
          <a:endParaRPr lang="en-US"/>
        </a:p>
      </dgm:t>
    </dgm:pt>
    <dgm:pt modelId="{05B01EEF-7CBF-46C3-8CB9-337D9B253CD1}" type="pres">
      <dgm:prSet presAssocID="{08632721-84AC-44D6-B0EF-404101F069EF}" presName="quad4" presStyleLbl="node1" presStyleIdx="3" presStyleCnt="4">
        <dgm:presLayoutVars>
          <dgm:chMax val="0"/>
          <dgm:chPref val="0"/>
          <dgm:bulletEnabled val="1"/>
        </dgm:presLayoutVars>
      </dgm:prSet>
      <dgm:spPr/>
      <dgm:t>
        <a:bodyPr/>
        <a:lstStyle/>
        <a:p>
          <a:endParaRPr lang="en-US"/>
        </a:p>
      </dgm:t>
    </dgm:pt>
  </dgm:ptLst>
  <dgm:cxnLst>
    <dgm:cxn modelId="{BB453191-1606-41C7-9E04-D605565A33C3}" type="presOf" srcId="{8F9FE76F-F246-4A40-81AE-46C0D9ACD732}" destId="{3C7DA27A-CB88-4CF6-914A-7F2F92C60936}" srcOrd="0" destOrd="0" presId="urn:microsoft.com/office/officeart/2005/8/layout/matrix3"/>
    <dgm:cxn modelId="{ACB3C98B-C63E-4C76-B311-A9D6B68E8362}" srcId="{08632721-84AC-44D6-B0EF-404101F069EF}" destId="{CFF7A8EF-D8EC-49AF-94C3-E4CFD1FE0FCC}" srcOrd="4" destOrd="0" parTransId="{3674DE83-F2F4-43FA-A112-AADCBFDBA087}" sibTransId="{2529144A-BBC0-4F93-8B28-D1F088B2E0DD}"/>
    <dgm:cxn modelId="{103F9408-ED7A-483A-AE28-4D6D81E89B53}" srcId="{08632721-84AC-44D6-B0EF-404101F069EF}" destId="{531F426C-998C-4A00-8B3F-7D2A57D08FA9}" srcOrd="5" destOrd="0" parTransId="{E8F17C7C-EB81-4B62-9509-2AF167534743}" sibTransId="{545ABD52-DE6C-4384-8644-ED71AC809CD4}"/>
    <dgm:cxn modelId="{CAFE2FAD-9B94-4570-82E9-E95ADD943C71}" srcId="{08632721-84AC-44D6-B0EF-404101F069EF}" destId="{91D8113E-DDCA-4B5C-95F5-E586B6684B1D}" srcOrd="3" destOrd="0" parTransId="{A4048A1E-0EC8-4CD7-810F-27AD07C90F5E}" sibTransId="{8206439E-BC09-496C-903F-FF38FBDF59A7}"/>
    <dgm:cxn modelId="{3C169926-65B8-46CE-963C-B81C4FD0E2A5}" srcId="{08632721-84AC-44D6-B0EF-404101F069EF}" destId="{8F9FE76F-F246-4A40-81AE-46C0D9ACD732}" srcOrd="1" destOrd="0" parTransId="{B34D0B5B-7962-41ED-AF47-C91986E8A110}" sibTransId="{1F4A2184-6BDF-44D6-8A44-39DBC0539040}"/>
    <dgm:cxn modelId="{B1F15B5E-490B-47ED-B0E6-116D69F63ADD}" srcId="{08632721-84AC-44D6-B0EF-404101F069EF}" destId="{45BFD64D-79F8-4AA3-B24A-E623517AF6D6}" srcOrd="7" destOrd="0" parTransId="{9BCD20C2-F361-4820-960F-D0F017B85341}" sibTransId="{7A47A69D-8DEA-4616-8C66-2A63DC37AC82}"/>
    <dgm:cxn modelId="{4AC24181-ED8A-47B8-84EF-2FEEE1B2E913}" type="presOf" srcId="{91D8113E-DDCA-4B5C-95F5-E586B6684B1D}" destId="{05B01EEF-7CBF-46C3-8CB9-337D9B253CD1}" srcOrd="0" destOrd="0" presId="urn:microsoft.com/office/officeart/2005/8/layout/matrix3"/>
    <dgm:cxn modelId="{02666050-168C-458E-A800-74AEAEF7C298}" srcId="{08632721-84AC-44D6-B0EF-404101F069EF}" destId="{9AE164F1-EB59-4B33-9A61-667E342CA500}" srcOrd="0" destOrd="0" parTransId="{3417A989-4EFD-46CB-8DC8-76360C0F5D67}" sibTransId="{E4E11A19-827D-4F63-B5B7-1DCB9E850E43}"/>
    <dgm:cxn modelId="{48489AF6-6663-46F8-A626-1104C2F51428}" srcId="{08632721-84AC-44D6-B0EF-404101F069EF}" destId="{04DE0E4F-227A-4A3F-A4AB-D752E6804581}" srcOrd="2" destOrd="0" parTransId="{98451C34-A687-44C6-98B3-F5F72F4A67D4}" sibTransId="{8A960ED3-6A6C-4DC1-B49F-455B8B028F99}"/>
    <dgm:cxn modelId="{373DF292-4B68-418A-9AD6-FD4EA0C1F881}" type="presOf" srcId="{9AE164F1-EB59-4B33-9A61-667E342CA500}" destId="{93D79F61-7EB0-439C-9EDF-D26D4692249C}" srcOrd="0" destOrd="0" presId="urn:microsoft.com/office/officeart/2005/8/layout/matrix3"/>
    <dgm:cxn modelId="{E2F1FB82-2AF0-4B4C-807F-FEB1C367BC25}" type="presOf" srcId="{04DE0E4F-227A-4A3F-A4AB-D752E6804581}" destId="{FDAD6744-AC12-413E-A4D7-3E7EC325093E}" srcOrd="0" destOrd="0" presId="urn:microsoft.com/office/officeart/2005/8/layout/matrix3"/>
    <dgm:cxn modelId="{8E5B27B6-2AED-416E-8739-E2D4ED89DA46}" srcId="{08632721-84AC-44D6-B0EF-404101F069EF}" destId="{C04BF254-5036-453D-A148-BD6EA4601DB9}" srcOrd="6" destOrd="0" parTransId="{6B15BDE2-FA8E-4AF5-9DE3-90A1DD40384A}" sibTransId="{AD3C7150-DEC3-4AE2-9D4B-F4254174673E}"/>
    <dgm:cxn modelId="{4E032D7E-2A64-4B1D-9E0B-A63363E98AD8}" type="presOf" srcId="{08632721-84AC-44D6-B0EF-404101F069EF}" destId="{1607C35C-46C3-4E5F-8BD6-2D98FA8BAA4D}" srcOrd="0" destOrd="0" presId="urn:microsoft.com/office/officeart/2005/8/layout/matrix3"/>
    <dgm:cxn modelId="{030F6096-7DA6-49CD-A589-C0BF0ED9AA8F}" type="presParOf" srcId="{1607C35C-46C3-4E5F-8BD6-2D98FA8BAA4D}" destId="{B5F6953A-C63B-4E35-AB3C-2755F2DD467F}" srcOrd="0" destOrd="0" presId="urn:microsoft.com/office/officeart/2005/8/layout/matrix3"/>
    <dgm:cxn modelId="{DBE5A36D-9B66-4115-BFA4-0AE8A7E6EC71}" type="presParOf" srcId="{1607C35C-46C3-4E5F-8BD6-2D98FA8BAA4D}" destId="{93D79F61-7EB0-439C-9EDF-D26D4692249C}" srcOrd="1" destOrd="0" presId="urn:microsoft.com/office/officeart/2005/8/layout/matrix3"/>
    <dgm:cxn modelId="{2AD4646C-7937-412D-BA11-8ACDDB2A3F8D}" type="presParOf" srcId="{1607C35C-46C3-4E5F-8BD6-2D98FA8BAA4D}" destId="{3C7DA27A-CB88-4CF6-914A-7F2F92C60936}" srcOrd="2" destOrd="0" presId="urn:microsoft.com/office/officeart/2005/8/layout/matrix3"/>
    <dgm:cxn modelId="{972D6124-3DE7-48B5-A6F9-C02E92E7FBAA}" type="presParOf" srcId="{1607C35C-46C3-4E5F-8BD6-2D98FA8BAA4D}" destId="{FDAD6744-AC12-413E-A4D7-3E7EC325093E}" srcOrd="3" destOrd="0" presId="urn:microsoft.com/office/officeart/2005/8/layout/matrix3"/>
    <dgm:cxn modelId="{2CD84CCE-BE5F-4DDF-9732-017274361C60}" type="presParOf" srcId="{1607C35C-46C3-4E5F-8BD6-2D98FA8BAA4D}" destId="{05B01EEF-7CBF-46C3-8CB9-337D9B253CD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9D5BE-106C-4860-82C1-12DE1C06DCC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E58F11C-1B28-4098-BD7A-0B03160060EC}">
      <dgm:prSet phldrT="[Text]"/>
      <dgm:spPr/>
      <dgm:t>
        <a:bodyPr/>
        <a:lstStyle/>
        <a:p>
          <a:r>
            <a:rPr lang="en-US" dirty="0" smtClean="0">
              <a:effectLst>
                <a:outerShdw blurRad="38100" dist="38100" dir="2700000" algn="tl">
                  <a:srgbClr val="000000">
                    <a:alpha val="43137"/>
                  </a:srgbClr>
                </a:outerShdw>
              </a:effectLst>
            </a:rPr>
            <a:t>Build New Visit Type and Navigator</a:t>
          </a:r>
          <a:endParaRPr lang="en-US" dirty="0">
            <a:effectLst>
              <a:outerShdw blurRad="38100" dist="38100" dir="2700000" algn="tl">
                <a:srgbClr val="000000">
                  <a:alpha val="43137"/>
                </a:srgbClr>
              </a:outerShdw>
            </a:effectLst>
          </a:endParaRPr>
        </a:p>
      </dgm:t>
    </dgm:pt>
    <dgm:pt modelId="{D7E0939E-81C8-4885-A083-096BE9AF0991}" type="parTrans" cxnId="{1C054FA2-73A3-47F6-930E-36F415B5C786}">
      <dgm:prSet/>
      <dgm:spPr/>
      <dgm:t>
        <a:bodyPr/>
        <a:lstStyle/>
        <a:p>
          <a:endParaRPr lang="en-US"/>
        </a:p>
      </dgm:t>
    </dgm:pt>
    <dgm:pt modelId="{DB49515E-59D0-48F3-AB6A-4F2DBB857286}" type="sibTrans" cxnId="{1C054FA2-73A3-47F6-930E-36F415B5C786}">
      <dgm:prSet/>
      <dgm:spPr/>
      <dgm:t>
        <a:bodyPr/>
        <a:lstStyle/>
        <a:p>
          <a:endParaRPr lang="en-US"/>
        </a:p>
      </dgm:t>
    </dgm:pt>
    <dgm:pt modelId="{EC80C057-FA7B-4852-8239-A7C5EB4F0EA9}">
      <dgm:prSet phldrT="[Text]"/>
      <dgm:spPr/>
      <dgm:t>
        <a:bodyPr/>
        <a:lstStyle/>
        <a:p>
          <a:r>
            <a:rPr lang="en-US" dirty="0" smtClean="0">
              <a:effectLst>
                <a:outerShdw blurRad="38100" dist="38100" dir="2700000" algn="tl">
                  <a:srgbClr val="000000">
                    <a:alpha val="43137"/>
                  </a:srgbClr>
                </a:outerShdw>
              </a:effectLst>
            </a:rPr>
            <a:t>Create MTM Referral</a:t>
          </a:r>
          <a:endParaRPr lang="en-US" dirty="0">
            <a:effectLst>
              <a:outerShdw blurRad="38100" dist="38100" dir="2700000" algn="tl">
                <a:srgbClr val="000000">
                  <a:alpha val="43137"/>
                </a:srgbClr>
              </a:outerShdw>
            </a:effectLst>
          </a:endParaRPr>
        </a:p>
      </dgm:t>
    </dgm:pt>
    <dgm:pt modelId="{8A5B9C5D-6A0D-4363-8811-96A0B605C50E}" type="parTrans" cxnId="{3BA24260-BDA9-4754-8FF5-87129408BCE3}">
      <dgm:prSet/>
      <dgm:spPr/>
      <dgm:t>
        <a:bodyPr/>
        <a:lstStyle/>
        <a:p>
          <a:endParaRPr lang="en-US"/>
        </a:p>
      </dgm:t>
    </dgm:pt>
    <dgm:pt modelId="{A88B8F81-6A63-4123-BB81-6366DDF47D8B}" type="sibTrans" cxnId="{3BA24260-BDA9-4754-8FF5-87129408BCE3}">
      <dgm:prSet/>
      <dgm:spPr/>
      <dgm:t>
        <a:bodyPr/>
        <a:lstStyle/>
        <a:p>
          <a:endParaRPr lang="en-US"/>
        </a:p>
      </dgm:t>
    </dgm:pt>
    <dgm:pt modelId="{530E808C-8B6D-4A27-8060-8FC53C8311FB}">
      <dgm:prSet phldrT="[Text]"/>
      <dgm:spPr/>
      <dgm:t>
        <a:bodyPr/>
        <a:lstStyle/>
        <a:p>
          <a:r>
            <a:rPr lang="en-US" dirty="0" smtClean="0">
              <a:effectLst>
                <a:outerShdw blurRad="38100" dist="38100" dir="2700000" algn="tl">
                  <a:srgbClr val="000000">
                    <a:alpha val="43137"/>
                  </a:srgbClr>
                </a:outerShdw>
              </a:effectLst>
            </a:rPr>
            <a:t>Track Number of Referrals and Office Visits</a:t>
          </a:r>
          <a:endParaRPr lang="en-US" dirty="0">
            <a:effectLst>
              <a:outerShdw blurRad="38100" dist="38100" dir="2700000" algn="tl">
                <a:srgbClr val="000000">
                  <a:alpha val="43137"/>
                </a:srgbClr>
              </a:outerShdw>
            </a:effectLst>
          </a:endParaRPr>
        </a:p>
      </dgm:t>
    </dgm:pt>
    <dgm:pt modelId="{49A4A03F-0B8B-4316-AB7C-A667B5F2415C}" type="parTrans" cxnId="{35A8E0D8-D611-4F55-96E4-3934E39C2826}">
      <dgm:prSet/>
      <dgm:spPr/>
      <dgm:t>
        <a:bodyPr/>
        <a:lstStyle/>
        <a:p>
          <a:endParaRPr lang="en-US"/>
        </a:p>
      </dgm:t>
    </dgm:pt>
    <dgm:pt modelId="{BE241B13-2F97-483A-B094-EF842C8C5004}" type="sibTrans" cxnId="{35A8E0D8-D611-4F55-96E4-3934E39C2826}">
      <dgm:prSet/>
      <dgm:spPr/>
      <dgm:t>
        <a:bodyPr/>
        <a:lstStyle/>
        <a:p>
          <a:endParaRPr lang="en-US"/>
        </a:p>
      </dgm:t>
    </dgm:pt>
    <dgm:pt modelId="{1FD8583E-84A4-4D38-ABF6-8512B8E6616B}" type="pres">
      <dgm:prSet presAssocID="{7869D5BE-106C-4860-82C1-12DE1C06DCC6}" presName="linear" presStyleCnt="0">
        <dgm:presLayoutVars>
          <dgm:dir/>
          <dgm:animLvl val="lvl"/>
          <dgm:resizeHandles val="exact"/>
        </dgm:presLayoutVars>
      </dgm:prSet>
      <dgm:spPr/>
      <dgm:t>
        <a:bodyPr/>
        <a:lstStyle/>
        <a:p>
          <a:endParaRPr lang="en-US"/>
        </a:p>
      </dgm:t>
    </dgm:pt>
    <dgm:pt modelId="{BB4188B8-1DFB-44F9-9EE0-5DB3CECF5C29}" type="pres">
      <dgm:prSet presAssocID="{2E58F11C-1B28-4098-BD7A-0B03160060EC}" presName="parentLin" presStyleCnt="0"/>
      <dgm:spPr/>
    </dgm:pt>
    <dgm:pt modelId="{427CD1C0-4B30-4181-9E9B-35980B038ACE}" type="pres">
      <dgm:prSet presAssocID="{2E58F11C-1B28-4098-BD7A-0B03160060EC}" presName="parentLeftMargin" presStyleLbl="node1" presStyleIdx="0" presStyleCnt="3"/>
      <dgm:spPr/>
      <dgm:t>
        <a:bodyPr/>
        <a:lstStyle/>
        <a:p>
          <a:endParaRPr lang="en-US"/>
        </a:p>
      </dgm:t>
    </dgm:pt>
    <dgm:pt modelId="{9D2831AE-DBAB-431D-8A36-72FA2214952A}" type="pres">
      <dgm:prSet presAssocID="{2E58F11C-1B28-4098-BD7A-0B03160060EC}" presName="parentText" presStyleLbl="node1" presStyleIdx="0" presStyleCnt="3">
        <dgm:presLayoutVars>
          <dgm:chMax val="0"/>
          <dgm:bulletEnabled val="1"/>
        </dgm:presLayoutVars>
      </dgm:prSet>
      <dgm:spPr/>
      <dgm:t>
        <a:bodyPr/>
        <a:lstStyle/>
        <a:p>
          <a:endParaRPr lang="en-US"/>
        </a:p>
      </dgm:t>
    </dgm:pt>
    <dgm:pt modelId="{2A6E50C7-213B-47DB-A596-F66EFC2CF735}" type="pres">
      <dgm:prSet presAssocID="{2E58F11C-1B28-4098-BD7A-0B03160060EC}" presName="negativeSpace" presStyleCnt="0"/>
      <dgm:spPr/>
    </dgm:pt>
    <dgm:pt modelId="{0BE960EF-ED67-4243-B8E0-D44194EF66C3}" type="pres">
      <dgm:prSet presAssocID="{2E58F11C-1B28-4098-BD7A-0B03160060EC}" presName="childText" presStyleLbl="conFgAcc1" presStyleIdx="0" presStyleCnt="3">
        <dgm:presLayoutVars>
          <dgm:bulletEnabled val="1"/>
        </dgm:presLayoutVars>
      </dgm:prSet>
      <dgm:spPr/>
    </dgm:pt>
    <dgm:pt modelId="{14465047-10E1-4216-BA02-E430AC28FBCF}" type="pres">
      <dgm:prSet presAssocID="{DB49515E-59D0-48F3-AB6A-4F2DBB857286}" presName="spaceBetweenRectangles" presStyleCnt="0"/>
      <dgm:spPr/>
    </dgm:pt>
    <dgm:pt modelId="{44387F37-FA7F-470A-91A1-88AF1008F896}" type="pres">
      <dgm:prSet presAssocID="{EC80C057-FA7B-4852-8239-A7C5EB4F0EA9}" presName="parentLin" presStyleCnt="0"/>
      <dgm:spPr/>
    </dgm:pt>
    <dgm:pt modelId="{2BF3109A-9911-486B-9608-883E70C22F2B}" type="pres">
      <dgm:prSet presAssocID="{EC80C057-FA7B-4852-8239-A7C5EB4F0EA9}" presName="parentLeftMargin" presStyleLbl="node1" presStyleIdx="0" presStyleCnt="3"/>
      <dgm:spPr/>
      <dgm:t>
        <a:bodyPr/>
        <a:lstStyle/>
        <a:p>
          <a:endParaRPr lang="en-US"/>
        </a:p>
      </dgm:t>
    </dgm:pt>
    <dgm:pt modelId="{4813C9CC-4A59-43E1-B6F9-7688549BB6EF}" type="pres">
      <dgm:prSet presAssocID="{EC80C057-FA7B-4852-8239-A7C5EB4F0EA9}" presName="parentText" presStyleLbl="node1" presStyleIdx="1" presStyleCnt="3">
        <dgm:presLayoutVars>
          <dgm:chMax val="0"/>
          <dgm:bulletEnabled val="1"/>
        </dgm:presLayoutVars>
      </dgm:prSet>
      <dgm:spPr/>
      <dgm:t>
        <a:bodyPr/>
        <a:lstStyle/>
        <a:p>
          <a:endParaRPr lang="en-US"/>
        </a:p>
      </dgm:t>
    </dgm:pt>
    <dgm:pt modelId="{7DD5806C-C99E-4C8A-929B-E75A346B8C81}" type="pres">
      <dgm:prSet presAssocID="{EC80C057-FA7B-4852-8239-A7C5EB4F0EA9}" presName="negativeSpace" presStyleCnt="0"/>
      <dgm:spPr/>
    </dgm:pt>
    <dgm:pt modelId="{45E59D37-5D0D-4DE9-873A-6C2218ACA1FA}" type="pres">
      <dgm:prSet presAssocID="{EC80C057-FA7B-4852-8239-A7C5EB4F0EA9}" presName="childText" presStyleLbl="conFgAcc1" presStyleIdx="1" presStyleCnt="3">
        <dgm:presLayoutVars>
          <dgm:bulletEnabled val="1"/>
        </dgm:presLayoutVars>
      </dgm:prSet>
      <dgm:spPr/>
    </dgm:pt>
    <dgm:pt modelId="{0AE3B620-8E43-4123-BD2E-5D0CBAAF9F06}" type="pres">
      <dgm:prSet presAssocID="{A88B8F81-6A63-4123-BB81-6366DDF47D8B}" presName="spaceBetweenRectangles" presStyleCnt="0"/>
      <dgm:spPr/>
    </dgm:pt>
    <dgm:pt modelId="{CEC0D4C9-58C8-4DBF-87A7-826217D51D03}" type="pres">
      <dgm:prSet presAssocID="{530E808C-8B6D-4A27-8060-8FC53C8311FB}" presName="parentLin" presStyleCnt="0"/>
      <dgm:spPr/>
    </dgm:pt>
    <dgm:pt modelId="{95998C39-D95C-4BFF-BDA1-D2159AE3B77F}" type="pres">
      <dgm:prSet presAssocID="{530E808C-8B6D-4A27-8060-8FC53C8311FB}" presName="parentLeftMargin" presStyleLbl="node1" presStyleIdx="1" presStyleCnt="3"/>
      <dgm:spPr/>
      <dgm:t>
        <a:bodyPr/>
        <a:lstStyle/>
        <a:p>
          <a:endParaRPr lang="en-US"/>
        </a:p>
      </dgm:t>
    </dgm:pt>
    <dgm:pt modelId="{C4C3BA13-95AA-4B3F-9D1B-00BFF7B352D3}" type="pres">
      <dgm:prSet presAssocID="{530E808C-8B6D-4A27-8060-8FC53C8311FB}" presName="parentText" presStyleLbl="node1" presStyleIdx="2" presStyleCnt="3">
        <dgm:presLayoutVars>
          <dgm:chMax val="0"/>
          <dgm:bulletEnabled val="1"/>
        </dgm:presLayoutVars>
      </dgm:prSet>
      <dgm:spPr/>
      <dgm:t>
        <a:bodyPr/>
        <a:lstStyle/>
        <a:p>
          <a:endParaRPr lang="en-US"/>
        </a:p>
      </dgm:t>
    </dgm:pt>
    <dgm:pt modelId="{8146E98C-FD7A-4F6D-951D-2EEA0E653D74}" type="pres">
      <dgm:prSet presAssocID="{530E808C-8B6D-4A27-8060-8FC53C8311FB}" presName="negativeSpace" presStyleCnt="0"/>
      <dgm:spPr/>
    </dgm:pt>
    <dgm:pt modelId="{3C64B6B6-067A-476D-8302-D8E97C10A929}" type="pres">
      <dgm:prSet presAssocID="{530E808C-8B6D-4A27-8060-8FC53C8311FB}" presName="childText" presStyleLbl="conFgAcc1" presStyleIdx="2" presStyleCnt="3">
        <dgm:presLayoutVars>
          <dgm:bulletEnabled val="1"/>
        </dgm:presLayoutVars>
      </dgm:prSet>
      <dgm:spPr/>
    </dgm:pt>
  </dgm:ptLst>
  <dgm:cxnLst>
    <dgm:cxn modelId="{F322C15C-16AF-4F10-BFCE-FD4BEAABB42C}" type="presOf" srcId="{530E808C-8B6D-4A27-8060-8FC53C8311FB}" destId="{C4C3BA13-95AA-4B3F-9D1B-00BFF7B352D3}" srcOrd="1" destOrd="0" presId="urn:microsoft.com/office/officeart/2005/8/layout/list1"/>
    <dgm:cxn modelId="{3BA24260-BDA9-4754-8FF5-87129408BCE3}" srcId="{7869D5BE-106C-4860-82C1-12DE1C06DCC6}" destId="{EC80C057-FA7B-4852-8239-A7C5EB4F0EA9}" srcOrd="1" destOrd="0" parTransId="{8A5B9C5D-6A0D-4363-8811-96A0B605C50E}" sibTransId="{A88B8F81-6A63-4123-BB81-6366DDF47D8B}"/>
    <dgm:cxn modelId="{1C054FA2-73A3-47F6-930E-36F415B5C786}" srcId="{7869D5BE-106C-4860-82C1-12DE1C06DCC6}" destId="{2E58F11C-1B28-4098-BD7A-0B03160060EC}" srcOrd="0" destOrd="0" parTransId="{D7E0939E-81C8-4885-A083-096BE9AF0991}" sibTransId="{DB49515E-59D0-48F3-AB6A-4F2DBB857286}"/>
    <dgm:cxn modelId="{35A8E0D8-D611-4F55-96E4-3934E39C2826}" srcId="{7869D5BE-106C-4860-82C1-12DE1C06DCC6}" destId="{530E808C-8B6D-4A27-8060-8FC53C8311FB}" srcOrd="2" destOrd="0" parTransId="{49A4A03F-0B8B-4316-AB7C-A667B5F2415C}" sibTransId="{BE241B13-2F97-483A-B094-EF842C8C5004}"/>
    <dgm:cxn modelId="{2B1F7A43-757B-4B88-8515-655605B863E3}" type="presOf" srcId="{7869D5BE-106C-4860-82C1-12DE1C06DCC6}" destId="{1FD8583E-84A4-4D38-ABF6-8512B8E6616B}" srcOrd="0" destOrd="0" presId="urn:microsoft.com/office/officeart/2005/8/layout/list1"/>
    <dgm:cxn modelId="{D1622BC3-099F-4642-B4DB-71077BA3AF78}" type="presOf" srcId="{EC80C057-FA7B-4852-8239-A7C5EB4F0EA9}" destId="{2BF3109A-9911-486B-9608-883E70C22F2B}" srcOrd="0" destOrd="0" presId="urn:microsoft.com/office/officeart/2005/8/layout/list1"/>
    <dgm:cxn modelId="{4CFC2768-581A-45E8-922F-1711CD0D3F8A}" type="presOf" srcId="{EC80C057-FA7B-4852-8239-A7C5EB4F0EA9}" destId="{4813C9CC-4A59-43E1-B6F9-7688549BB6EF}" srcOrd="1" destOrd="0" presId="urn:microsoft.com/office/officeart/2005/8/layout/list1"/>
    <dgm:cxn modelId="{FA52F6B6-FF53-47FF-880E-E7ED7DCCBE1E}" type="presOf" srcId="{2E58F11C-1B28-4098-BD7A-0B03160060EC}" destId="{9D2831AE-DBAB-431D-8A36-72FA2214952A}" srcOrd="1" destOrd="0" presId="urn:microsoft.com/office/officeart/2005/8/layout/list1"/>
    <dgm:cxn modelId="{31F328B8-91C8-4E37-873D-F35D1518572B}" type="presOf" srcId="{2E58F11C-1B28-4098-BD7A-0B03160060EC}" destId="{427CD1C0-4B30-4181-9E9B-35980B038ACE}" srcOrd="0" destOrd="0" presId="urn:microsoft.com/office/officeart/2005/8/layout/list1"/>
    <dgm:cxn modelId="{101875B1-0760-4BE7-BFCA-E66A1C651DB0}" type="presOf" srcId="{530E808C-8B6D-4A27-8060-8FC53C8311FB}" destId="{95998C39-D95C-4BFF-BDA1-D2159AE3B77F}" srcOrd="0" destOrd="0" presId="urn:microsoft.com/office/officeart/2005/8/layout/list1"/>
    <dgm:cxn modelId="{57DA8161-A45C-482E-A3A7-EEB339F2ABA9}" type="presParOf" srcId="{1FD8583E-84A4-4D38-ABF6-8512B8E6616B}" destId="{BB4188B8-1DFB-44F9-9EE0-5DB3CECF5C29}" srcOrd="0" destOrd="0" presId="urn:microsoft.com/office/officeart/2005/8/layout/list1"/>
    <dgm:cxn modelId="{FE0582A4-FCAB-45E3-A8B2-194843F739FC}" type="presParOf" srcId="{BB4188B8-1DFB-44F9-9EE0-5DB3CECF5C29}" destId="{427CD1C0-4B30-4181-9E9B-35980B038ACE}" srcOrd="0" destOrd="0" presId="urn:microsoft.com/office/officeart/2005/8/layout/list1"/>
    <dgm:cxn modelId="{745EC857-3303-4519-93E8-2BEAE9D6E27B}" type="presParOf" srcId="{BB4188B8-1DFB-44F9-9EE0-5DB3CECF5C29}" destId="{9D2831AE-DBAB-431D-8A36-72FA2214952A}" srcOrd="1" destOrd="0" presId="urn:microsoft.com/office/officeart/2005/8/layout/list1"/>
    <dgm:cxn modelId="{F4C16FC4-DD89-4039-9F77-A9CFB0D7A618}" type="presParOf" srcId="{1FD8583E-84A4-4D38-ABF6-8512B8E6616B}" destId="{2A6E50C7-213B-47DB-A596-F66EFC2CF735}" srcOrd="1" destOrd="0" presId="urn:microsoft.com/office/officeart/2005/8/layout/list1"/>
    <dgm:cxn modelId="{4A7E5DF0-5CA6-4F49-92F9-AE8137DBDB63}" type="presParOf" srcId="{1FD8583E-84A4-4D38-ABF6-8512B8E6616B}" destId="{0BE960EF-ED67-4243-B8E0-D44194EF66C3}" srcOrd="2" destOrd="0" presId="urn:microsoft.com/office/officeart/2005/8/layout/list1"/>
    <dgm:cxn modelId="{FEB6E270-98C6-4CD1-A643-E439D1A2DEB8}" type="presParOf" srcId="{1FD8583E-84A4-4D38-ABF6-8512B8E6616B}" destId="{14465047-10E1-4216-BA02-E430AC28FBCF}" srcOrd="3" destOrd="0" presId="urn:microsoft.com/office/officeart/2005/8/layout/list1"/>
    <dgm:cxn modelId="{7083C4FC-F82A-431E-800F-5CF96E7586B8}" type="presParOf" srcId="{1FD8583E-84A4-4D38-ABF6-8512B8E6616B}" destId="{44387F37-FA7F-470A-91A1-88AF1008F896}" srcOrd="4" destOrd="0" presId="urn:microsoft.com/office/officeart/2005/8/layout/list1"/>
    <dgm:cxn modelId="{2EDD2A9B-BBA0-4266-8E40-68432F2E1E15}" type="presParOf" srcId="{44387F37-FA7F-470A-91A1-88AF1008F896}" destId="{2BF3109A-9911-486B-9608-883E70C22F2B}" srcOrd="0" destOrd="0" presId="urn:microsoft.com/office/officeart/2005/8/layout/list1"/>
    <dgm:cxn modelId="{D5D918D5-6B71-4401-A23B-154A9389FEC4}" type="presParOf" srcId="{44387F37-FA7F-470A-91A1-88AF1008F896}" destId="{4813C9CC-4A59-43E1-B6F9-7688549BB6EF}" srcOrd="1" destOrd="0" presId="urn:microsoft.com/office/officeart/2005/8/layout/list1"/>
    <dgm:cxn modelId="{9A49BA24-993F-415D-8F43-320C58823D59}" type="presParOf" srcId="{1FD8583E-84A4-4D38-ABF6-8512B8E6616B}" destId="{7DD5806C-C99E-4C8A-929B-E75A346B8C81}" srcOrd="5" destOrd="0" presId="urn:microsoft.com/office/officeart/2005/8/layout/list1"/>
    <dgm:cxn modelId="{0963E14D-B21E-4490-9273-214E7DB6F2C5}" type="presParOf" srcId="{1FD8583E-84A4-4D38-ABF6-8512B8E6616B}" destId="{45E59D37-5D0D-4DE9-873A-6C2218ACA1FA}" srcOrd="6" destOrd="0" presId="urn:microsoft.com/office/officeart/2005/8/layout/list1"/>
    <dgm:cxn modelId="{A3571D2F-AB25-4BEB-A18B-F9F4EDF9A2D6}" type="presParOf" srcId="{1FD8583E-84A4-4D38-ABF6-8512B8E6616B}" destId="{0AE3B620-8E43-4123-BD2E-5D0CBAAF9F06}" srcOrd="7" destOrd="0" presId="urn:microsoft.com/office/officeart/2005/8/layout/list1"/>
    <dgm:cxn modelId="{1059FE9E-1C99-462F-BA70-3CE653F510D1}" type="presParOf" srcId="{1FD8583E-84A4-4D38-ABF6-8512B8E6616B}" destId="{CEC0D4C9-58C8-4DBF-87A7-826217D51D03}" srcOrd="8" destOrd="0" presId="urn:microsoft.com/office/officeart/2005/8/layout/list1"/>
    <dgm:cxn modelId="{63537318-6517-471E-9DFD-640E7B8E4DF6}" type="presParOf" srcId="{CEC0D4C9-58C8-4DBF-87A7-826217D51D03}" destId="{95998C39-D95C-4BFF-BDA1-D2159AE3B77F}" srcOrd="0" destOrd="0" presId="urn:microsoft.com/office/officeart/2005/8/layout/list1"/>
    <dgm:cxn modelId="{F6F18644-27EE-4A3E-BA87-1BB5E5DC8F9E}" type="presParOf" srcId="{CEC0D4C9-58C8-4DBF-87A7-826217D51D03}" destId="{C4C3BA13-95AA-4B3F-9D1B-00BFF7B352D3}" srcOrd="1" destOrd="0" presId="urn:microsoft.com/office/officeart/2005/8/layout/list1"/>
    <dgm:cxn modelId="{8757A032-FA31-47ED-A85F-32BB6F74F75F}" type="presParOf" srcId="{1FD8583E-84A4-4D38-ABF6-8512B8E6616B}" destId="{8146E98C-FD7A-4F6D-951D-2EEA0E653D74}" srcOrd="9" destOrd="0" presId="urn:microsoft.com/office/officeart/2005/8/layout/list1"/>
    <dgm:cxn modelId="{CCA6725F-18B7-477B-BF69-4CCF5311AA04}" type="presParOf" srcId="{1FD8583E-84A4-4D38-ABF6-8512B8E6616B}" destId="{3C64B6B6-067A-476D-8302-D8E97C10A9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4D6743-04C8-485A-8241-A66FA510452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34D5864-7B35-4420-B35D-E01707E3334A}">
      <dgm:prSet phldrT="[Text]"/>
      <dgm:spPr/>
      <dgm:t>
        <a:bodyPr/>
        <a:lstStyle/>
        <a:p>
          <a:r>
            <a:rPr lang="en-US" dirty="0" smtClean="0">
              <a:effectLst>
                <a:outerShdw blurRad="38100" dist="38100" dir="2700000" algn="tl">
                  <a:srgbClr val="000000">
                    <a:alpha val="43137"/>
                  </a:srgbClr>
                </a:outerShdw>
              </a:effectLst>
            </a:rPr>
            <a:t>Add in Pharmacy Visits other then MTM specific and Build a HOMES visit type</a:t>
          </a:r>
          <a:endParaRPr lang="en-US" dirty="0">
            <a:effectLst>
              <a:outerShdw blurRad="38100" dist="38100" dir="2700000" algn="tl">
                <a:srgbClr val="000000">
                  <a:alpha val="43137"/>
                </a:srgbClr>
              </a:outerShdw>
            </a:effectLst>
          </a:endParaRPr>
        </a:p>
      </dgm:t>
    </dgm:pt>
    <dgm:pt modelId="{BD48E5EC-33BD-4D48-9931-7686A377A429}" type="parTrans" cxnId="{589CECA7-AAA7-4CD4-AEF0-DE97A2E393CF}">
      <dgm:prSet/>
      <dgm:spPr/>
      <dgm:t>
        <a:bodyPr/>
        <a:lstStyle/>
        <a:p>
          <a:endParaRPr lang="en-US"/>
        </a:p>
      </dgm:t>
    </dgm:pt>
    <dgm:pt modelId="{6EE3EA4D-8D8C-409C-BDC0-24CCD1EF492B}" type="sibTrans" cxnId="{589CECA7-AAA7-4CD4-AEF0-DE97A2E393CF}">
      <dgm:prSet/>
      <dgm:spPr/>
      <dgm:t>
        <a:bodyPr/>
        <a:lstStyle/>
        <a:p>
          <a:endParaRPr lang="en-US"/>
        </a:p>
      </dgm:t>
    </dgm:pt>
    <dgm:pt modelId="{A7CFEBC5-B631-409A-84FC-430231D40461}">
      <dgm:prSet phldrT="[Text]"/>
      <dgm:spPr/>
      <dgm:t>
        <a:bodyPr/>
        <a:lstStyle/>
        <a:p>
          <a:r>
            <a:rPr lang="en-US" dirty="0" smtClean="0">
              <a:effectLst>
                <a:outerShdw blurRad="38100" dist="38100" dir="2700000" algn="tl">
                  <a:srgbClr val="000000">
                    <a:alpha val="43137"/>
                  </a:srgbClr>
                </a:outerShdw>
              </a:effectLst>
            </a:rPr>
            <a:t>Start Tracking No Shows</a:t>
          </a:r>
          <a:endParaRPr lang="en-US" dirty="0">
            <a:effectLst>
              <a:outerShdw blurRad="38100" dist="38100" dir="2700000" algn="tl">
                <a:srgbClr val="000000">
                  <a:alpha val="43137"/>
                </a:srgbClr>
              </a:outerShdw>
            </a:effectLst>
          </a:endParaRPr>
        </a:p>
      </dgm:t>
    </dgm:pt>
    <dgm:pt modelId="{302A44E0-F9A4-4073-B6E1-28B081932B35}" type="parTrans" cxnId="{DC378242-17D5-4B32-8490-891166776092}">
      <dgm:prSet/>
      <dgm:spPr/>
      <dgm:t>
        <a:bodyPr/>
        <a:lstStyle/>
        <a:p>
          <a:endParaRPr lang="en-US"/>
        </a:p>
      </dgm:t>
    </dgm:pt>
    <dgm:pt modelId="{B95350A4-2649-40FC-B502-3DF210D071B7}" type="sibTrans" cxnId="{DC378242-17D5-4B32-8490-891166776092}">
      <dgm:prSet/>
      <dgm:spPr/>
      <dgm:t>
        <a:bodyPr/>
        <a:lstStyle/>
        <a:p>
          <a:endParaRPr lang="en-US"/>
        </a:p>
      </dgm:t>
    </dgm:pt>
    <dgm:pt modelId="{84B8E018-94F1-4B31-9E98-94FD31D4B901}">
      <dgm:prSet phldrT="[Text]"/>
      <dgm:spPr/>
      <dgm:t>
        <a:bodyPr/>
        <a:lstStyle/>
        <a:p>
          <a:r>
            <a:rPr lang="en-US" dirty="0" smtClean="0">
              <a:effectLst>
                <a:outerShdw blurRad="38100" dist="38100" dir="2700000" algn="tl">
                  <a:srgbClr val="000000">
                    <a:alpha val="43137"/>
                  </a:srgbClr>
                </a:outerShdw>
              </a:effectLst>
            </a:rPr>
            <a:t>Off load some inpatient discharge counseling to post discharge visits</a:t>
          </a:r>
          <a:endParaRPr lang="en-US" dirty="0">
            <a:effectLst>
              <a:outerShdw blurRad="38100" dist="38100" dir="2700000" algn="tl">
                <a:srgbClr val="000000">
                  <a:alpha val="43137"/>
                </a:srgbClr>
              </a:outerShdw>
            </a:effectLst>
          </a:endParaRPr>
        </a:p>
      </dgm:t>
    </dgm:pt>
    <dgm:pt modelId="{1DA61ED0-7066-41B7-B2C2-55219E40A3B7}" type="parTrans" cxnId="{251E35A2-EB95-4197-96C6-2973A7A0A461}">
      <dgm:prSet/>
      <dgm:spPr/>
      <dgm:t>
        <a:bodyPr/>
        <a:lstStyle/>
        <a:p>
          <a:endParaRPr lang="en-US"/>
        </a:p>
      </dgm:t>
    </dgm:pt>
    <dgm:pt modelId="{A9FE131F-BEC3-44CF-9D7A-87DD27BF0CC4}" type="sibTrans" cxnId="{251E35A2-EB95-4197-96C6-2973A7A0A461}">
      <dgm:prSet/>
      <dgm:spPr/>
      <dgm:t>
        <a:bodyPr/>
        <a:lstStyle/>
        <a:p>
          <a:endParaRPr lang="en-US"/>
        </a:p>
      </dgm:t>
    </dgm:pt>
    <dgm:pt modelId="{00FE78D7-1613-4E1F-82D7-1A7BF7C3060E}">
      <dgm:prSet/>
      <dgm:spPr/>
      <dgm:t>
        <a:bodyPr/>
        <a:lstStyle/>
        <a:p>
          <a:r>
            <a:rPr lang="en-US" dirty="0" smtClean="0">
              <a:effectLst>
                <a:outerShdw blurRad="38100" dist="38100" dir="2700000" algn="tl">
                  <a:srgbClr val="000000">
                    <a:alpha val="43137"/>
                  </a:srgbClr>
                </a:outerShdw>
              </a:effectLst>
            </a:rPr>
            <a:t>Obtain MTM certification for each provider</a:t>
          </a:r>
          <a:endParaRPr lang="en-US" dirty="0">
            <a:effectLst>
              <a:outerShdw blurRad="38100" dist="38100" dir="2700000" algn="tl">
                <a:srgbClr val="000000">
                  <a:alpha val="43137"/>
                </a:srgbClr>
              </a:outerShdw>
            </a:effectLst>
          </a:endParaRPr>
        </a:p>
      </dgm:t>
    </dgm:pt>
    <dgm:pt modelId="{57BD93AC-D1D8-4DC6-9946-1083AA9B150D}" type="parTrans" cxnId="{6679536A-D230-4864-9949-CEDA343FA810}">
      <dgm:prSet/>
      <dgm:spPr/>
      <dgm:t>
        <a:bodyPr/>
        <a:lstStyle/>
        <a:p>
          <a:endParaRPr lang="en-US"/>
        </a:p>
      </dgm:t>
    </dgm:pt>
    <dgm:pt modelId="{DA2D1D72-4334-496F-B422-635338E67C24}" type="sibTrans" cxnId="{6679536A-D230-4864-9949-CEDA343FA810}">
      <dgm:prSet/>
      <dgm:spPr/>
      <dgm:t>
        <a:bodyPr/>
        <a:lstStyle/>
        <a:p>
          <a:endParaRPr lang="en-US"/>
        </a:p>
      </dgm:t>
    </dgm:pt>
    <dgm:pt modelId="{FBE6121C-3A80-437D-9803-C3C0141635D8}" type="pres">
      <dgm:prSet presAssocID="{314D6743-04C8-485A-8241-A66FA5104520}" presName="linear" presStyleCnt="0">
        <dgm:presLayoutVars>
          <dgm:dir/>
          <dgm:animLvl val="lvl"/>
          <dgm:resizeHandles val="exact"/>
        </dgm:presLayoutVars>
      </dgm:prSet>
      <dgm:spPr/>
      <dgm:t>
        <a:bodyPr/>
        <a:lstStyle/>
        <a:p>
          <a:endParaRPr lang="en-US"/>
        </a:p>
      </dgm:t>
    </dgm:pt>
    <dgm:pt modelId="{6F2E1379-FC1B-4C38-9D4A-5895B8E52036}" type="pres">
      <dgm:prSet presAssocID="{134D5864-7B35-4420-B35D-E01707E3334A}" presName="parentLin" presStyleCnt="0"/>
      <dgm:spPr/>
    </dgm:pt>
    <dgm:pt modelId="{7CB8F058-EB44-4C1B-8E48-840206B7DC5D}" type="pres">
      <dgm:prSet presAssocID="{134D5864-7B35-4420-B35D-E01707E3334A}" presName="parentLeftMargin" presStyleLbl="node1" presStyleIdx="0" presStyleCnt="4"/>
      <dgm:spPr/>
      <dgm:t>
        <a:bodyPr/>
        <a:lstStyle/>
        <a:p>
          <a:endParaRPr lang="en-US"/>
        </a:p>
      </dgm:t>
    </dgm:pt>
    <dgm:pt modelId="{7D3BDD74-252B-4904-A427-7048037C8D4C}" type="pres">
      <dgm:prSet presAssocID="{134D5864-7B35-4420-B35D-E01707E3334A}" presName="parentText" presStyleLbl="node1" presStyleIdx="0" presStyleCnt="4">
        <dgm:presLayoutVars>
          <dgm:chMax val="0"/>
          <dgm:bulletEnabled val="1"/>
        </dgm:presLayoutVars>
      </dgm:prSet>
      <dgm:spPr/>
      <dgm:t>
        <a:bodyPr/>
        <a:lstStyle/>
        <a:p>
          <a:endParaRPr lang="en-US"/>
        </a:p>
      </dgm:t>
    </dgm:pt>
    <dgm:pt modelId="{D7C0A1FE-7333-4094-A557-80B44B58943F}" type="pres">
      <dgm:prSet presAssocID="{134D5864-7B35-4420-B35D-E01707E3334A}" presName="negativeSpace" presStyleCnt="0"/>
      <dgm:spPr/>
    </dgm:pt>
    <dgm:pt modelId="{41737D8B-2F44-4B95-B4EA-7C0B313A46E0}" type="pres">
      <dgm:prSet presAssocID="{134D5864-7B35-4420-B35D-E01707E3334A}" presName="childText" presStyleLbl="conFgAcc1" presStyleIdx="0" presStyleCnt="4">
        <dgm:presLayoutVars>
          <dgm:bulletEnabled val="1"/>
        </dgm:presLayoutVars>
      </dgm:prSet>
      <dgm:spPr/>
    </dgm:pt>
    <dgm:pt modelId="{C8F8AEF1-9C8E-4EBC-82A2-4493366CAE02}" type="pres">
      <dgm:prSet presAssocID="{6EE3EA4D-8D8C-409C-BDC0-24CCD1EF492B}" presName="spaceBetweenRectangles" presStyleCnt="0"/>
      <dgm:spPr/>
    </dgm:pt>
    <dgm:pt modelId="{3AD0EC5C-E43E-4912-B96F-E59E30F79A07}" type="pres">
      <dgm:prSet presAssocID="{A7CFEBC5-B631-409A-84FC-430231D40461}" presName="parentLin" presStyleCnt="0"/>
      <dgm:spPr/>
    </dgm:pt>
    <dgm:pt modelId="{79EED75E-841E-4602-BFF6-089F38456C23}" type="pres">
      <dgm:prSet presAssocID="{A7CFEBC5-B631-409A-84FC-430231D40461}" presName="parentLeftMargin" presStyleLbl="node1" presStyleIdx="0" presStyleCnt="4"/>
      <dgm:spPr/>
      <dgm:t>
        <a:bodyPr/>
        <a:lstStyle/>
        <a:p>
          <a:endParaRPr lang="en-US"/>
        </a:p>
      </dgm:t>
    </dgm:pt>
    <dgm:pt modelId="{737730D7-1C79-4450-BCD0-A3B3D76A3266}" type="pres">
      <dgm:prSet presAssocID="{A7CFEBC5-B631-409A-84FC-430231D40461}" presName="parentText" presStyleLbl="node1" presStyleIdx="1" presStyleCnt="4">
        <dgm:presLayoutVars>
          <dgm:chMax val="0"/>
          <dgm:bulletEnabled val="1"/>
        </dgm:presLayoutVars>
      </dgm:prSet>
      <dgm:spPr/>
      <dgm:t>
        <a:bodyPr/>
        <a:lstStyle/>
        <a:p>
          <a:endParaRPr lang="en-US"/>
        </a:p>
      </dgm:t>
    </dgm:pt>
    <dgm:pt modelId="{0C28BA6F-2973-4662-B53E-966004F2C445}" type="pres">
      <dgm:prSet presAssocID="{A7CFEBC5-B631-409A-84FC-430231D40461}" presName="negativeSpace" presStyleCnt="0"/>
      <dgm:spPr/>
    </dgm:pt>
    <dgm:pt modelId="{B31BE7D4-AD3C-4361-AD33-FCB431841810}" type="pres">
      <dgm:prSet presAssocID="{A7CFEBC5-B631-409A-84FC-430231D40461}" presName="childText" presStyleLbl="conFgAcc1" presStyleIdx="1" presStyleCnt="4">
        <dgm:presLayoutVars>
          <dgm:bulletEnabled val="1"/>
        </dgm:presLayoutVars>
      </dgm:prSet>
      <dgm:spPr/>
    </dgm:pt>
    <dgm:pt modelId="{A61DD97A-3160-40FE-AB7E-BAFF85DE2446}" type="pres">
      <dgm:prSet presAssocID="{B95350A4-2649-40FC-B502-3DF210D071B7}" presName="spaceBetweenRectangles" presStyleCnt="0"/>
      <dgm:spPr/>
    </dgm:pt>
    <dgm:pt modelId="{AE33BAE5-9A86-4AE8-BA74-C934265F066D}" type="pres">
      <dgm:prSet presAssocID="{84B8E018-94F1-4B31-9E98-94FD31D4B901}" presName="parentLin" presStyleCnt="0"/>
      <dgm:spPr/>
    </dgm:pt>
    <dgm:pt modelId="{C3C2E00E-D919-45F3-BA95-B7EF6EE0AC20}" type="pres">
      <dgm:prSet presAssocID="{84B8E018-94F1-4B31-9E98-94FD31D4B901}" presName="parentLeftMargin" presStyleLbl="node1" presStyleIdx="1" presStyleCnt="4"/>
      <dgm:spPr/>
      <dgm:t>
        <a:bodyPr/>
        <a:lstStyle/>
        <a:p>
          <a:endParaRPr lang="en-US"/>
        </a:p>
      </dgm:t>
    </dgm:pt>
    <dgm:pt modelId="{9A739288-DD2F-4602-80C1-000604725996}" type="pres">
      <dgm:prSet presAssocID="{84B8E018-94F1-4B31-9E98-94FD31D4B901}" presName="parentText" presStyleLbl="node1" presStyleIdx="2" presStyleCnt="4">
        <dgm:presLayoutVars>
          <dgm:chMax val="0"/>
          <dgm:bulletEnabled val="1"/>
        </dgm:presLayoutVars>
      </dgm:prSet>
      <dgm:spPr/>
      <dgm:t>
        <a:bodyPr/>
        <a:lstStyle/>
        <a:p>
          <a:endParaRPr lang="en-US"/>
        </a:p>
      </dgm:t>
    </dgm:pt>
    <dgm:pt modelId="{1E940B33-DE16-44E4-80B3-93D2DAA19160}" type="pres">
      <dgm:prSet presAssocID="{84B8E018-94F1-4B31-9E98-94FD31D4B901}" presName="negativeSpace" presStyleCnt="0"/>
      <dgm:spPr/>
    </dgm:pt>
    <dgm:pt modelId="{25ECE676-B12F-4D6B-8D84-EF7F08AF4998}" type="pres">
      <dgm:prSet presAssocID="{84B8E018-94F1-4B31-9E98-94FD31D4B901}" presName="childText" presStyleLbl="conFgAcc1" presStyleIdx="2" presStyleCnt="4">
        <dgm:presLayoutVars>
          <dgm:bulletEnabled val="1"/>
        </dgm:presLayoutVars>
      </dgm:prSet>
      <dgm:spPr/>
    </dgm:pt>
    <dgm:pt modelId="{82A5FE19-4307-4044-A7D5-CC6D4963966A}" type="pres">
      <dgm:prSet presAssocID="{A9FE131F-BEC3-44CF-9D7A-87DD27BF0CC4}" presName="spaceBetweenRectangles" presStyleCnt="0"/>
      <dgm:spPr/>
    </dgm:pt>
    <dgm:pt modelId="{8A3F2F09-4C0B-4317-A904-8DE518AED33F}" type="pres">
      <dgm:prSet presAssocID="{00FE78D7-1613-4E1F-82D7-1A7BF7C3060E}" presName="parentLin" presStyleCnt="0"/>
      <dgm:spPr/>
    </dgm:pt>
    <dgm:pt modelId="{998775EA-0664-4EF0-A794-DB64392C3F77}" type="pres">
      <dgm:prSet presAssocID="{00FE78D7-1613-4E1F-82D7-1A7BF7C3060E}" presName="parentLeftMargin" presStyleLbl="node1" presStyleIdx="2" presStyleCnt="4"/>
      <dgm:spPr/>
      <dgm:t>
        <a:bodyPr/>
        <a:lstStyle/>
        <a:p>
          <a:endParaRPr lang="en-US"/>
        </a:p>
      </dgm:t>
    </dgm:pt>
    <dgm:pt modelId="{9EED6C8A-082B-478A-8A4A-8AE7369F0ADE}" type="pres">
      <dgm:prSet presAssocID="{00FE78D7-1613-4E1F-82D7-1A7BF7C3060E}" presName="parentText" presStyleLbl="node1" presStyleIdx="3" presStyleCnt="4">
        <dgm:presLayoutVars>
          <dgm:chMax val="0"/>
          <dgm:bulletEnabled val="1"/>
        </dgm:presLayoutVars>
      </dgm:prSet>
      <dgm:spPr/>
      <dgm:t>
        <a:bodyPr/>
        <a:lstStyle/>
        <a:p>
          <a:endParaRPr lang="en-US"/>
        </a:p>
      </dgm:t>
    </dgm:pt>
    <dgm:pt modelId="{1D8325CB-3253-4B8A-950D-71CF3260D4F9}" type="pres">
      <dgm:prSet presAssocID="{00FE78D7-1613-4E1F-82D7-1A7BF7C3060E}" presName="negativeSpace" presStyleCnt="0"/>
      <dgm:spPr/>
    </dgm:pt>
    <dgm:pt modelId="{C0A19D22-3DFA-468A-B0FB-2471FEA3CD59}" type="pres">
      <dgm:prSet presAssocID="{00FE78D7-1613-4E1F-82D7-1A7BF7C3060E}" presName="childText" presStyleLbl="conFgAcc1" presStyleIdx="3" presStyleCnt="4">
        <dgm:presLayoutVars>
          <dgm:bulletEnabled val="1"/>
        </dgm:presLayoutVars>
      </dgm:prSet>
      <dgm:spPr/>
    </dgm:pt>
  </dgm:ptLst>
  <dgm:cxnLst>
    <dgm:cxn modelId="{5DE9ECC8-7258-4719-A83C-676647EB7B46}" type="presOf" srcId="{A7CFEBC5-B631-409A-84FC-430231D40461}" destId="{737730D7-1C79-4450-BCD0-A3B3D76A3266}" srcOrd="1" destOrd="0" presId="urn:microsoft.com/office/officeart/2005/8/layout/list1"/>
    <dgm:cxn modelId="{E58EC316-7B06-471A-B7B3-4599B70F9706}" type="presOf" srcId="{134D5864-7B35-4420-B35D-E01707E3334A}" destId="{7D3BDD74-252B-4904-A427-7048037C8D4C}" srcOrd="1" destOrd="0" presId="urn:microsoft.com/office/officeart/2005/8/layout/list1"/>
    <dgm:cxn modelId="{589CECA7-AAA7-4CD4-AEF0-DE97A2E393CF}" srcId="{314D6743-04C8-485A-8241-A66FA5104520}" destId="{134D5864-7B35-4420-B35D-E01707E3334A}" srcOrd="0" destOrd="0" parTransId="{BD48E5EC-33BD-4D48-9931-7686A377A429}" sibTransId="{6EE3EA4D-8D8C-409C-BDC0-24CCD1EF492B}"/>
    <dgm:cxn modelId="{2ADCF477-DCAC-473A-AD70-242AFCBFF7DB}" type="presOf" srcId="{84B8E018-94F1-4B31-9E98-94FD31D4B901}" destId="{C3C2E00E-D919-45F3-BA95-B7EF6EE0AC20}" srcOrd="0" destOrd="0" presId="urn:microsoft.com/office/officeart/2005/8/layout/list1"/>
    <dgm:cxn modelId="{92B65C46-75CC-4130-8A71-5AEF8447D2CE}" type="presOf" srcId="{A7CFEBC5-B631-409A-84FC-430231D40461}" destId="{79EED75E-841E-4602-BFF6-089F38456C23}" srcOrd="0" destOrd="0" presId="urn:microsoft.com/office/officeart/2005/8/layout/list1"/>
    <dgm:cxn modelId="{D4C93999-2D9B-44BD-BE33-A91E177DE375}" type="presOf" srcId="{00FE78D7-1613-4E1F-82D7-1A7BF7C3060E}" destId="{9EED6C8A-082B-478A-8A4A-8AE7369F0ADE}" srcOrd="1" destOrd="0" presId="urn:microsoft.com/office/officeart/2005/8/layout/list1"/>
    <dgm:cxn modelId="{251E35A2-EB95-4197-96C6-2973A7A0A461}" srcId="{314D6743-04C8-485A-8241-A66FA5104520}" destId="{84B8E018-94F1-4B31-9E98-94FD31D4B901}" srcOrd="2" destOrd="0" parTransId="{1DA61ED0-7066-41B7-B2C2-55219E40A3B7}" sibTransId="{A9FE131F-BEC3-44CF-9D7A-87DD27BF0CC4}"/>
    <dgm:cxn modelId="{0DC22BC8-3E0D-4383-B227-21FFAA57E4BA}" type="presOf" srcId="{00FE78D7-1613-4E1F-82D7-1A7BF7C3060E}" destId="{998775EA-0664-4EF0-A794-DB64392C3F77}" srcOrd="0" destOrd="0" presId="urn:microsoft.com/office/officeart/2005/8/layout/list1"/>
    <dgm:cxn modelId="{2BAF3E5A-B930-4496-97CD-7C0E4E9458CF}" type="presOf" srcId="{84B8E018-94F1-4B31-9E98-94FD31D4B901}" destId="{9A739288-DD2F-4602-80C1-000604725996}" srcOrd="1" destOrd="0" presId="urn:microsoft.com/office/officeart/2005/8/layout/list1"/>
    <dgm:cxn modelId="{0691EDDF-42E1-4194-B853-81027512746C}" type="presOf" srcId="{134D5864-7B35-4420-B35D-E01707E3334A}" destId="{7CB8F058-EB44-4C1B-8E48-840206B7DC5D}" srcOrd="0" destOrd="0" presId="urn:microsoft.com/office/officeart/2005/8/layout/list1"/>
    <dgm:cxn modelId="{61A42835-2012-48AE-893F-D7C0335BC53F}" type="presOf" srcId="{314D6743-04C8-485A-8241-A66FA5104520}" destId="{FBE6121C-3A80-437D-9803-C3C0141635D8}" srcOrd="0" destOrd="0" presId="urn:microsoft.com/office/officeart/2005/8/layout/list1"/>
    <dgm:cxn modelId="{DC378242-17D5-4B32-8490-891166776092}" srcId="{314D6743-04C8-485A-8241-A66FA5104520}" destId="{A7CFEBC5-B631-409A-84FC-430231D40461}" srcOrd="1" destOrd="0" parTransId="{302A44E0-F9A4-4073-B6E1-28B081932B35}" sibTransId="{B95350A4-2649-40FC-B502-3DF210D071B7}"/>
    <dgm:cxn modelId="{6679536A-D230-4864-9949-CEDA343FA810}" srcId="{314D6743-04C8-485A-8241-A66FA5104520}" destId="{00FE78D7-1613-4E1F-82D7-1A7BF7C3060E}" srcOrd="3" destOrd="0" parTransId="{57BD93AC-D1D8-4DC6-9946-1083AA9B150D}" sibTransId="{DA2D1D72-4334-496F-B422-635338E67C24}"/>
    <dgm:cxn modelId="{D47059C2-10B2-4EC6-98EF-1ED85994FD2B}" type="presParOf" srcId="{FBE6121C-3A80-437D-9803-C3C0141635D8}" destId="{6F2E1379-FC1B-4C38-9D4A-5895B8E52036}" srcOrd="0" destOrd="0" presId="urn:microsoft.com/office/officeart/2005/8/layout/list1"/>
    <dgm:cxn modelId="{1BFE5C18-175B-477C-840A-67686F511F19}" type="presParOf" srcId="{6F2E1379-FC1B-4C38-9D4A-5895B8E52036}" destId="{7CB8F058-EB44-4C1B-8E48-840206B7DC5D}" srcOrd="0" destOrd="0" presId="urn:microsoft.com/office/officeart/2005/8/layout/list1"/>
    <dgm:cxn modelId="{76524C58-3B45-4DBB-A574-DD02A88DFB77}" type="presParOf" srcId="{6F2E1379-FC1B-4C38-9D4A-5895B8E52036}" destId="{7D3BDD74-252B-4904-A427-7048037C8D4C}" srcOrd="1" destOrd="0" presId="urn:microsoft.com/office/officeart/2005/8/layout/list1"/>
    <dgm:cxn modelId="{0CDF7F4B-540A-4A0A-84A2-FF9FAEFC56D0}" type="presParOf" srcId="{FBE6121C-3A80-437D-9803-C3C0141635D8}" destId="{D7C0A1FE-7333-4094-A557-80B44B58943F}" srcOrd="1" destOrd="0" presId="urn:microsoft.com/office/officeart/2005/8/layout/list1"/>
    <dgm:cxn modelId="{4B8E1EBF-75A6-4EA6-870F-A3BB1C65CA6E}" type="presParOf" srcId="{FBE6121C-3A80-437D-9803-C3C0141635D8}" destId="{41737D8B-2F44-4B95-B4EA-7C0B313A46E0}" srcOrd="2" destOrd="0" presId="urn:microsoft.com/office/officeart/2005/8/layout/list1"/>
    <dgm:cxn modelId="{43A39395-A30F-4983-AF19-31BE88B8A60A}" type="presParOf" srcId="{FBE6121C-3A80-437D-9803-C3C0141635D8}" destId="{C8F8AEF1-9C8E-4EBC-82A2-4493366CAE02}" srcOrd="3" destOrd="0" presId="urn:microsoft.com/office/officeart/2005/8/layout/list1"/>
    <dgm:cxn modelId="{EC0F0B0D-EC85-426F-A71B-4BC0999827C5}" type="presParOf" srcId="{FBE6121C-3A80-437D-9803-C3C0141635D8}" destId="{3AD0EC5C-E43E-4912-B96F-E59E30F79A07}" srcOrd="4" destOrd="0" presId="urn:microsoft.com/office/officeart/2005/8/layout/list1"/>
    <dgm:cxn modelId="{D3D1EE12-575C-483C-A554-7C75AC3193AD}" type="presParOf" srcId="{3AD0EC5C-E43E-4912-B96F-E59E30F79A07}" destId="{79EED75E-841E-4602-BFF6-089F38456C23}" srcOrd="0" destOrd="0" presId="urn:microsoft.com/office/officeart/2005/8/layout/list1"/>
    <dgm:cxn modelId="{98386A06-736F-4873-A73A-FADE86D81904}" type="presParOf" srcId="{3AD0EC5C-E43E-4912-B96F-E59E30F79A07}" destId="{737730D7-1C79-4450-BCD0-A3B3D76A3266}" srcOrd="1" destOrd="0" presId="urn:microsoft.com/office/officeart/2005/8/layout/list1"/>
    <dgm:cxn modelId="{AB1E03E8-4139-4C0A-AD5B-E4FD4060AC46}" type="presParOf" srcId="{FBE6121C-3A80-437D-9803-C3C0141635D8}" destId="{0C28BA6F-2973-4662-B53E-966004F2C445}" srcOrd="5" destOrd="0" presId="urn:microsoft.com/office/officeart/2005/8/layout/list1"/>
    <dgm:cxn modelId="{2C8F96D4-9393-4966-8BD9-0EADD66CF213}" type="presParOf" srcId="{FBE6121C-3A80-437D-9803-C3C0141635D8}" destId="{B31BE7D4-AD3C-4361-AD33-FCB431841810}" srcOrd="6" destOrd="0" presId="urn:microsoft.com/office/officeart/2005/8/layout/list1"/>
    <dgm:cxn modelId="{59F3F170-55CB-412C-9AA3-9F3D172DFE78}" type="presParOf" srcId="{FBE6121C-3A80-437D-9803-C3C0141635D8}" destId="{A61DD97A-3160-40FE-AB7E-BAFF85DE2446}" srcOrd="7" destOrd="0" presId="urn:microsoft.com/office/officeart/2005/8/layout/list1"/>
    <dgm:cxn modelId="{E87C27ED-3A34-41E3-ABD0-860D2BB6A6F4}" type="presParOf" srcId="{FBE6121C-3A80-437D-9803-C3C0141635D8}" destId="{AE33BAE5-9A86-4AE8-BA74-C934265F066D}" srcOrd="8" destOrd="0" presId="urn:microsoft.com/office/officeart/2005/8/layout/list1"/>
    <dgm:cxn modelId="{0196A800-AE07-425D-84EA-B7D68ACA38A8}" type="presParOf" srcId="{AE33BAE5-9A86-4AE8-BA74-C934265F066D}" destId="{C3C2E00E-D919-45F3-BA95-B7EF6EE0AC20}" srcOrd="0" destOrd="0" presId="urn:microsoft.com/office/officeart/2005/8/layout/list1"/>
    <dgm:cxn modelId="{6EA7C14C-0F2B-477A-AFB6-084FE59FF351}" type="presParOf" srcId="{AE33BAE5-9A86-4AE8-BA74-C934265F066D}" destId="{9A739288-DD2F-4602-80C1-000604725996}" srcOrd="1" destOrd="0" presId="urn:microsoft.com/office/officeart/2005/8/layout/list1"/>
    <dgm:cxn modelId="{C273A9F8-CD97-4A23-8C68-3E4849DF3656}" type="presParOf" srcId="{FBE6121C-3A80-437D-9803-C3C0141635D8}" destId="{1E940B33-DE16-44E4-80B3-93D2DAA19160}" srcOrd="9" destOrd="0" presId="urn:microsoft.com/office/officeart/2005/8/layout/list1"/>
    <dgm:cxn modelId="{3033231D-10FA-427E-8839-E83FD02D3480}" type="presParOf" srcId="{FBE6121C-3A80-437D-9803-C3C0141635D8}" destId="{25ECE676-B12F-4D6B-8D84-EF7F08AF4998}" srcOrd="10" destOrd="0" presId="urn:microsoft.com/office/officeart/2005/8/layout/list1"/>
    <dgm:cxn modelId="{F5C5BC7A-2F90-424E-8088-0EE966EFF7BE}" type="presParOf" srcId="{FBE6121C-3A80-437D-9803-C3C0141635D8}" destId="{82A5FE19-4307-4044-A7D5-CC6D4963966A}" srcOrd="11" destOrd="0" presId="urn:microsoft.com/office/officeart/2005/8/layout/list1"/>
    <dgm:cxn modelId="{D933F30C-F9F7-47BC-8654-5F478BB7B2DE}" type="presParOf" srcId="{FBE6121C-3A80-437D-9803-C3C0141635D8}" destId="{8A3F2F09-4C0B-4317-A904-8DE518AED33F}" srcOrd="12" destOrd="0" presId="urn:microsoft.com/office/officeart/2005/8/layout/list1"/>
    <dgm:cxn modelId="{8EDBD762-0DE6-43F6-8664-CDE69768E2F4}" type="presParOf" srcId="{8A3F2F09-4C0B-4317-A904-8DE518AED33F}" destId="{998775EA-0664-4EF0-A794-DB64392C3F77}" srcOrd="0" destOrd="0" presId="urn:microsoft.com/office/officeart/2005/8/layout/list1"/>
    <dgm:cxn modelId="{69FA2AA5-C971-452E-B39E-390A1B4357D8}" type="presParOf" srcId="{8A3F2F09-4C0B-4317-A904-8DE518AED33F}" destId="{9EED6C8A-082B-478A-8A4A-8AE7369F0ADE}" srcOrd="1" destOrd="0" presId="urn:microsoft.com/office/officeart/2005/8/layout/list1"/>
    <dgm:cxn modelId="{954DE650-F76B-4473-8919-55832B7EDC81}" type="presParOf" srcId="{FBE6121C-3A80-437D-9803-C3C0141635D8}" destId="{1D8325CB-3253-4B8A-950D-71CF3260D4F9}" srcOrd="13" destOrd="0" presId="urn:microsoft.com/office/officeart/2005/8/layout/list1"/>
    <dgm:cxn modelId="{EE76A234-868D-44A1-B091-1F232A78C878}" type="presParOf" srcId="{FBE6121C-3A80-437D-9803-C3C0141635D8}" destId="{C0A19D22-3DFA-468A-B0FB-2471FEA3CD5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ACE0C-8D65-42FB-8752-EE5F6B88289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977EAE07-9C48-4FFE-8FB0-4CF60D5B96B3}">
      <dgm:prSet phldrT="[Text]"/>
      <dgm:spPr>
        <a:solidFill>
          <a:srgbClr val="FF0000"/>
        </a:solidFill>
      </dgm:spPr>
      <dgm:t>
        <a:bodyPr/>
        <a:lstStyle/>
        <a:p>
          <a:pPr algn="l"/>
          <a:r>
            <a:rPr lang="en-US" dirty="0" smtClean="0"/>
            <a:t>Information Sharing</a:t>
          </a:r>
          <a:endParaRPr lang="en-US" dirty="0"/>
        </a:p>
      </dgm:t>
    </dgm:pt>
    <dgm:pt modelId="{A09D3E53-6BF0-4088-B8E4-3837CB1678FB}" type="parTrans" cxnId="{35408ACE-4728-4E11-9A42-9530B11BF3B3}">
      <dgm:prSet/>
      <dgm:spPr/>
      <dgm:t>
        <a:bodyPr/>
        <a:lstStyle/>
        <a:p>
          <a:endParaRPr lang="en-US"/>
        </a:p>
      </dgm:t>
    </dgm:pt>
    <dgm:pt modelId="{48A49100-AF97-419E-9FD0-445703C86408}" type="sibTrans" cxnId="{35408ACE-4728-4E11-9A42-9530B11BF3B3}">
      <dgm:prSet/>
      <dgm:spPr/>
      <dgm:t>
        <a:bodyPr/>
        <a:lstStyle/>
        <a:p>
          <a:endParaRPr lang="en-US"/>
        </a:p>
      </dgm:t>
    </dgm:pt>
    <dgm:pt modelId="{FE7D0E8E-64EB-405D-B479-6B39C647E7E5}">
      <dgm:prSet phldrT="[Text]"/>
      <dgm:spPr>
        <a:ln>
          <a:solidFill>
            <a:srgbClr val="FF0000"/>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Monthly Information Packets</a:t>
          </a:r>
          <a:endParaRPr lang="en-US" dirty="0"/>
        </a:p>
      </dgm:t>
    </dgm:pt>
    <dgm:pt modelId="{AFFE13B2-A320-498C-80CD-8B8BAD1AA867}" type="parTrans" cxnId="{9D1293B1-D482-4045-815C-275E42879506}">
      <dgm:prSet/>
      <dgm:spPr/>
      <dgm:t>
        <a:bodyPr/>
        <a:lstStyle/>
        <a:p>
          <a:endParaRPr lang="en-US"/>
        </a:p>
      </dgm:t>
    </dgm:pt>
    <dgm:pt modelId="{9C40C9F4-85A8-4E3E-AD5E-31FB0CA1BC92}" type="sibTrans" cxnId="{9D1293B1-D482-4045-815C-275E42879506}">
      <dgm:prSet/>
      <dgm:spPr/>
      <dgm:t>
        <a:bodyPr/>
        <a:lstStyle/>
        <a:p>
          <a:endParaRPr lang="en-US"/>
        </a:p>
      </dgm:t>
    </dgm:pt>
    <dgm:pt modelId="{D8159890-AC20-403F-B309-1A81D0378BC9}">
      <dgm:prSet phldrT="[Text]"/>
      <dgm:spPr>
        <a:solidFill>
          <a:srgbClr val="FFC000"/>
        </a:solidFill>
      </dgm:spPr>
      <dgm:t>
        <a:bodyPr/>
        <a:lstStyle/>
        <a:p>
          <a:pPr algn="r"/>
          <a:r>
            <a:rPr lang="en-US" dirty="0" smtClean="0"/>
            <a:t>Integrated Planning</a:t>
          </a:r>
          <a:endParaRPr lang="en-US" dirty="0"/>
        </a:p>
      </dgm:t>
    </dgm:pt>
    <dgm:pt modelId="{C8A63BFA-F2E7-4892-9071-75BA51532BAE}" type="parTrans" cxnId="{C76A377C-5090-4185-8D62-731F5FCBA498}">
      <dgm:prSet/>
      <dgm:spPr/>
      <dgm:t>
        <a:bodyPr/>
        <a:lstStyle/>
        <a:p>
          <a:endParaRPr lang="en-US"/>
        </a:p>
      </dgm:t>
    </dgm:pt>
    <dgm:pt modelId="{251773EF-4A6C-4241-9E7D-FF369F7C643A}" type="sibTrans" cxnId="{C76A377C-5090-4185-8D62-731F5FCBA498}">
      <dgm:prSet/>
      <dgm:spPr/>
      <dgm:t>
        <a:bodyPr/>
        <a:lstStyle/>
        <a:p>
          <a:endParaRPr lang="en-US"/>
        </a:p>
      </dgm:t>
    </dgm:pt>
    <dgm:pt modelId="{0C1E01D3-1EB3-4E95-A4C8-40C6AA146E8C}">
      <dgm:prSet phldrT="[Text]"/>
      <dgm:spPr>
        <a:ln>
          <a:solidFill>
            <a:srgbClr val="FFC000"/>
          </a:solidFill>
        </a:ln>
      </dgm:spPr>
      <dgm:t>
        <a:bodyPr/>
        <a:lstStyle/>
        <a:p>
          <a:pPr marL="117475" indent="-117475" defTabSz="444500">
            <a:lnSpc>
              <a:spcPct val="100000"/>
            </a:lnSpc>
            <a:spcBef>
              <a:spcPts val="0"/>
            </a:spcBef>
            <a:spcAft>
              <a:spcPts val="0"/>
            </a:spcAft>
            <a:buNone/>
          </a:pPr>
          <a:r>
            <a:rPr lang="en-US" altLang="en-US" b="0" dirty="0" smtClean="0">
              <a:solidFill>
                <a:schemeClr val="tx2"/>
              </a:solidFill>
              <a:latin typeface="+mn-lt"/>
            </a:rPr>
            <a:t>Shared care plan</a:t>
          </a:r>
          <a:endParaRPr lang="en-US" dirty="0"/>
        </a:p>
      </dgm:t>
    </dgm:pt>
    <dgm:pt modelId="{89455036-F815-408B-91C8-99C9DB2CE965}" type="parTrans" cxnId="{56FB227B-CB52-47C0-ADF0-D04AE59C2976}">
      <dgm:prSet/>
      <dgm:spPr/>
      <dgm:t>
        <a:bodyPr/>
        <a:lstStyle/>
        <a:p>
          <a:endParaRPr lang="en-US"/>
        </a:p>
      </dgm:t>
    </dgm:pt>
    <dgm:pt modelId="{9AFC9614-76EB-4E2D-8202-EA916A44CCEF}" type="sibTrans" cxnId="{56FB227B-CB52-47C0-ADF0-D04AE59C2976}">
      <dgm:prSet/>
      <dgm:spPr/>
      <dgm:t>
        <a:bodyPr/>
        <a:lstStyle/>
        <a:p>
          <a:endParaRPr lang="en-US"/>
        </a:p>
      </dgm:t>
    </dgm:pt>
    <dgm:pt modelId="{F74393F5-290A-4CA8-B042-3D8AAB39C99E}">
      <dgm:prSet phldrT="[Text]"/>
      <dgm:spPr>
        <a:solidFill>
          <a:srgbClr val="92D050"/>
        </a:solidFill>
      </dgm:spPr>
      <dgm:t>
        <a:bodyPr/>
        <a:lstStyle/>
        <a:p>
          <a:pPr algn="r"/>
          <a:r>
            <a:rPr lang="en-US" dirty="0" smtClean="0"/>
            <a:t>Bi-Directional Screening</a:t>
          </a:r>
          <a:endParaRPr lang="en-US" dirty="0"/>
        </a:p>
      </dgm:t>
    </dgm:pt>
    <dgm:pt modelId="{AB74FA82-199D-4649-BEAD-AF4370ACC6D7}" type="parTrans" cxnId="{55B53142-E896-406C-BD10-6F079F75F6AD}">
      <dgm:prSet/>
      <dgm:spPr/>
      <dgm:t>
        <a:bodyPr/>
        <a:lstStyle/>
        <a:p>
          <a:endParaRPr lang="en-US"/>
        </a:p>
      </dgm:t>
    </dgm:pt>
    <dgm:pt modelId="{3B1729BD-6126-4264-8721-B3C86B556150}" type="sibTrans" cxnId="{55B53142-E896-406C-BD10-6F079F75F6AD}">
      <dgm:prSet/>
      <dgm:spPr/>
      <dgm:t>
        <a:bodyPr/>
        <a:lstStyle/>
        <a:p>
          <a:endParaRPr lang="en-US"/>
        </a:p>
      </dgm:t>
    </dgm:pt>
    <dgm:pt modelId="{26D23D76-041E-436A-B4AA-90EC6E3D1EF5}">
      <dgm:prSet phldrT="[Text]"/>
      <dgm:spPr>
        <a:ln>
          <a:solidFill>
            <a:srgbClr val="92D050"/>
          </a:solidFill>
        </a:ln>
      </dgm:spPr>
      <dgm:t>
        <a:bodyPr/>
        <a:lstStyle/>
        <a:p>
          <a:pPr marL="282575" indent="0">
            <a:lnSpc>
              <a:spcPct val="100000"/>
            </a:lnSpc>
            <a:spcAft>
              <a:spcPts val="0"/>
            </a:spcAft>
          </a:pPr>
          <a:r>
            <a:rPr lang="en-US" altLang="en-US" b="0" dirty="0" smtClean="0">
              <a:solidFill>
                <a:schemeClr val="tx2"/>
              </a:solidFill>
              <a:latin typeface="+mn-lt"/>
            </a:rPr>
            <a:t> PHQ-9</a:t>
          </a:r>
          <a:endParaRPr lang="en-US" dirty="0"/>
        </a:p>
      </dgm:t>
    </dgm:pt>
    <dgm:pt modelId="{241EA85C-4D9F-4C3C-8AB5-CD7A5B6FB04F}" type="parTrans" cxnId="{0276A33C-6FB3-4E13-8C00-AA7C83D92EE6}">
      <dgm:prSet/>
      <dgm:spPr/>
      <dgm:t>
        <a:bodyPr/>
        <a:lstStyle/>
        <a:p>
          <a:endParaRPr lang="en-US"/>
        </a:p>
      </dgm:t>
    </dgm:pt>
    <dgm:pt modelId="{8A8DD711-9E1C-47F3-B5E8-DEA728B04EC1}" type="sibTrans" cxnId="{0276A33C-6FB3-4E13-8C00-AA7C83D92EE6}">
      <dgm:prSet/>
      <dgm:spPr/>
      <dgm:t>
        <a:bodyPr/>
        <a:lstStyle/>
        <a:p>
          <a:endParaRPr lang="en-US"/>
        </a:p>
      </dgm:t>
    </dgm:pt>
    <dgm:pt modelId="{F385CD3C-433E-41D9-B316-D9C16DDD1B41}">
      <dgm:prSet phldrT="[Text]"/>
      <dgm:spPr>
        <a:solidFill>
          <a:schemeClr val="tx2"/>
        </a:solidFill>
      </dgm:spPr>
      <dgm:t>
        <a:bodyPr/>
        <a:lstStyle/>
        <a:p>
          <a:pPr algn="l"/>
          <a:r>
            <a:rPr lang="en-US" dirty="0" smtClean="0"/>
            <a:t>Integrated Service Delivery</a:t>
          </a:r>
          <a:endParaRPr lang="en-US" dirty="0"/>
        </a:p>
      </dgm:t>
    </dgm:pt>
    <dgm:pt modelId="{F8A9AA02-1C83-4F19-9442-D8EDDBBF9BD7}" type="parTrans" cxnId="{42556C9F-C443-4A8B-8624-1B099C68C429}">
      <dgm:prSet/>
      <dgm:spPr/>
      <dgm:t>
        <a:bodyPr/>
        <a:lstStyle/>
        <a:p>
          <a:endParaRPr lang="en-US"/>
        </a:p>
      </dgm:t>
    </dgm:pt>
    <dgm:pt modelId="{FA127B9E-89CA-421A-9951-D18FEB16981D}" type="sibTrans" cxnId="{42556C9F-C443-4A8B-8624-1B099C68C429}">
      <dgm:prSet/>
      <dgm:spPr/>
      <dgm:t>
        <a:bodyPr/>
        <a:lstStyle/>
        <a:p>
          <a:endParaRPr lang="en-US"/>
        </a:p>
      </dgm:t>
    </dgm:pt>
    <dgm:pt modelId="{5076DEA0-2571-4680-958B-BB27141862CF}">
      <dgm:prSet phldrT="[Text]"/>
      <dgm:spPr>
        <a:ln>
          <a:solidFill>
            <a:schemeClr val="tx2"/>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Group Visits</a:t>
          </a:r>
          <a:endParaRPr lang="en-US" dirty="0"/>
        </a:p>
      </dgm:t>
    </dgm:pt>
    <dgm:pt modelId="{D5FBB54A-DF62-43D0-BF6A-CC8B7836142C}" type="parTrans" cxnId="{4C3531D0-B256-4C97-B89E-289239F6EE2E}">
      <dgm:prSet/>
      <dgm:spPr/>
      <dgm:t>
        <a:bodyPr/>
        <a:lstStyle/>
        <a:p>
          <a:endParaRPr lang="en-US"/>
        </a:p>
      </dgm:t>
    </dgm:pt>
    <dgm:pt modelId="{0BDC2C9C-580C-46AB-A0A9-D8C7B19B9CEA}" type="sibTrans" cxnId="{4C3531D0-B256-4C97-B89E-289239F6EE2E}">
      <dgm:prSet/>
      <dgm:spPr/>
      <dgm:t>
        <a:bodyPr/>
        <a:lstStyle/>
        <a:p>
          <a:endParaRPr lang="en-US"/>
        </a:p>
      </dgm:t>
    </dgm:pt>
    <dgm:pt modelId="{5D02C3F4-17B7-466E-B7A4-9A0EA16E1865}">
      <dgm:prSet/>
      <dgm:spPr>
        <a:ln>
          <a:solidFill>
            <a:srgbClr val="FF0000"/>
          </a:solidFill>
        </a:ln>
      </dgm:spPr>
      <dgm:t>
        <a:bodyPr/>
        <a:lstStyle/>
        <a:p>
          <a:pPr marL="117475" indent="-117475" defTabSz="488950">
            <a:lnSpc>
              <a:spcPct val="100000"/>
            </a:lnSpc>
            <a:spcBef>
              <a:spcPct val="0"/>
            </a:spcBef>
            <a:spcAft>
              <a:spcPts val="0"/>
            </a:spcAft>
            <a:buNone/>
          </a:pPr>
          <a:r>
            <a:rPr lang="en-US" altLang="en-US" b="0" dirty="0" smtClean="0">
              <a:solidFill>
                <a:schemeClr val="tx2"/>
              </a:solidFill>
              <a:latin typeface="+mn-lt"/>
            </a:rPr>
            <a:t>Best Practice Advisories</a:t>
          </a:r>
        </a:p>
      </dgm:t>
    </dgm:pt>
    <dgm:pt modelId="{C558C863-0AC9-4C65-B7BF-A46848BA4EE4}" type="parTrans" cxnId="{C4EEFE14-1DFF-4632-AD1B-C46DCCD15293}">
      <dgm:prSet/>
      <dgm:spPr/>
      <dgm:t>
        <a:bodyPr/>
        <a:lstStyle/>
        <a:p>
          <a:endParaRPr lang="en-US"/>
        </a:p>
      </dgm:t>
    </dgm:pt>
    <dgm:pt modelId="{0C3CCC1F-A216-479F-B802-18D500987314}" type="sibTrans" cxnId="{C4EEFE14-1DFF-4632-AD1B-C46DCCD15293}">
      <dgm:prSet/>
      <dgm:spPr/>
      <dgm:t>
        <a:bodyPr/>
        <a:lstStyle/>
        <a:p>
          <a:endParaRPr lang="en-US"/>
        </a:p>
      </dgm:t>
    </dgm:pt>
    <dgm:pt modelId="{0034A101-8075-469E-B243-E0C20F58CA58}">
      <dgm:prSet/>
      <dgm:spPr>
        <a:ln>
          <a:solidFill>
            <a:srgbClr val="FF0000"/>
          </a:solidFill>
        </a:ln>
      </dgm:spPr>
      <dgm:t>
        <a:bodyPr/>
        <a:lstStyle/>
        <a:p>
          <a:pPr marL="117475" indent="-117475" defTabSz="488950">
            <a:lnSpc>
              <a:spcPct val="100000"/>
            </a:lnSpc>
            <a:spcBef>
              <a:spcPct val="0"/>
            </a:spcBef>
            <a:spcAft>
              <a:spcPts val="0"/>
            </a:spcAft>
            <a:buNone/>
          </a:pPr>
          <a:r>
            <a:rPr lang="en-US" altLang="en-US" b="0" dirty="0" smtClean="0">
              <a:solidFill>
                <a:schemeClr val="tx2"/>
              </a:solidFill>
              <a:latin typeface="+mn-lt"/>
            </a:rPr>
            <a:t>Evidence based library</a:t>
          </a:r>
        </a:p>
      </dgm:t>
    </dgm:pt>
    <dgm:pt modelId="{4F575970-8BB8-4CD7-9B81-B14605C83616}" type="parTrans" cxnId="{1DFADB48-A979-43C3-9A41-75B786978C1D}">
      <dgm:prSet/>
      <dgm:spPr/>
      <dgm:t>
        <a:bodyPr/>
        <a:lstStyle/>
        <a:p>
          <a:endParaRPr lang="en-US"/>
        </a:p>
      </dgm:t>
    </dgm:pt>
    <dgm:pt modelId="{F844B670-0758-4AE0-946B-0EDD134BCB44}" type="sibTrans" cxnId="{1DFADB48-A979-43C3-9A41-75B786978C1D}">
      <dgm:prSet/>
      <dgm:spPr/>
      <dgm:t>
        <a:bodyPr/>
        <a:lstStyle/>
        <a:p>
          <a:endParaRPr lang="en-US"/>
        </a:p>
      </dgm:t>
    </dgm:pt>
    <dgm:pt modelId="{211D825F-31F2-414E-B494-63E1888B6A9E}">
      <dgm:prSet/>
      <dgm:spPr>
        <a:ln>
          <a:solidFill>
            <a:srgbClr val="FF0000"/>
          </a:solidFill>
        </a:ln>
      </dgm:spPr>
      <dgm:t>
        <a:bodyPr/>
        <a:lstStyle/>
        <a:p>
          <a:pPr marL="117475" indent="-117475" defTabSz="488950">
            <a:lnSpc>
              <a:spcPct val="100000"/>
            </a:lnSpc>
            <a:spcBef>
              <a:spcPct val="0"/>
            </a:spcBef>
            <a:spcAft>
              <a:spcPts val="0"/>
            </a:spcAft>
            <a:buNone/>
          </a:pPr>
          <a:r>
            <a:rPr lang="en-US" altLang="en-US" b="0" dirty="0" smtClean="0">
              <a:solidFill>
                <a:schemeClr val="tx2"/>
              </a:solidFill>
              <a:latin typeface="+mn-lt"/>
            </a:rPr>
            <a:t>Face-to-Face CME’s</a:t>
          </a:r>
        </a:p>
      </dgm:t>
    </dgm:pt>
    <dgm:pt modelId="{9B1B4B95-1865-4E98-9586-6C0E3DEA7ADE}" type="parTrans" cxnId="{4009B076-22E4-47E3-B766-5D05FD788C57}">
      <dgm:prSet/>
      <dgm:spPr/>
      <dgm:t>
        <a:bodyPr/>
        <a:lstStyle/>
        <a:p>
          <a:endParaRPr lang="en-US"/>
        </a:p>
      </dgm:t>
    </dgm:pt>
    <dgm:pt modelId="{6FEF6CBC-C1F6-49CC-8EAF-30F75D01F14E}" type="sibTrans" cxnId="{4009B076-22E4-47E3-B766-5D05FD788C57}">
      <dgm:prSet/>
      <dgm:spPr/>
      <dgm:t>
        <a:bodyPr/>
        <a:lstStyle/>
        <a:p>
          <a:endParaRPr lang="en-US"/>
        </a:p>
      </dgm:t>
    </dgm:pt>
    <dgm:pt modelId="{FE0230D5-5FC7-4038-B236-3F1DAF6967EB}">
      <dgm:prSet/>
      <dgm:spPr>
        <a:ln>
          <a:solidFill>
            <a:srgbClr val="FFC000"/>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Multidisciplinary Case Conference</a:t>
          </a:r>
        </a:p>
      </dgm:t>
    </dgm:pt>
    <dgm:pt modelId="{91FB7A3D-E6CE-4B02-968A-AAEDEE50E09E}" type="parTrans" cxnId="{3F0AD7C2-918B-45D4-BC2C-3FD51307169E}">
      <dgm:prSet/>
      <dgm:spPr/>
      <dgm:t>
        <a:bodyPr/>
        <a:lstStyle/>
        <a:p>
          <a:endParaRPr lang="en-US"/>
        </a:p>
      </dgm:t>
    </dgm:pt>
    <dgm:pt modelId="{2094954E-AE2B-4EED-B3EA-A8B461E8DE5B}" type="sibTrans" cxnId="{3F0AD7C2-918B-45D4-BC2C-3FD51307169E}">
      <dgm:prSet/>
      <dgm:spPr/>
      <dgm:t>
        <a:bodyPr/>
        <a:lstStyle/>
        <a:p>
          <a:endParaRPr lang="en-US"/>
        </a:p>
      </dgm:t>
    </dgm:pt>
    <dgm:pt modelId="{D8DDCE03-1E12-4505-B83F-0A71C85C6E7D}">
      <dgm:prSet/>
      <dgm:spPr>
        <a:ln>
          <a:solidFill>
            <a:srgbClr val="92D050"/>
          </a:solidFill>
        </a:ln>
      </dgm:spPr>
      <dgm:t>
        <a:bodyPr/>
        <a:lstStyle/>
        <a:p>
          <a:pPr marL="280988" indent="0">
            <a:lnSpc>
              <a:spcPct val="100000"/>
            </a:lnSpc>
            <a:spcAft>
              <a:spcPts val="0"/>
            </a:spcAft>
          </a:pPr>
          <a:r>
            <a:rPr lang="en-US" altLang="en-US" b="0" dirty="0" smtClean="0">
              <a:solidFill>
                <a:schemeClr val="tx2"/>
              </a:solidFill>
              <a:latin typeface="+mn-lt"/>
            </a:rPr>
            <a:t> SBIRT</a:t>
          </a:r>
        </a:p>
      </dgm:t>
    </dgm:pt>
    <dgm:pt modelId="{92EE9745-AA7A-49B7-BE9E-1F6069BD7430}" type="parTrans" cxnId="{7C456A9A-FF72-4AFE-9CEB-D168561ACB65}">
      <dgm:prSet/>
      <dgm:spPr/>
      <dgm:t>
        <a:bodyPr/>
        <a:lstStyle/>
        <a:p>
          <a:endParaRPr lang="en-US"/>
        </a:p>
      </dgm:t>
    </dgm:pt>
    <dgm:pt modelId="{7F335ACA-5BA4-4DB0-9DA5-63AEB4732313}" type="sibTrans" cxnId="{7C456A9A-FF72-4AFE-9CEB-D168561ACB65}">
      <dgm:prSet/>
      <dgm:spPr/>
      <dgm:t>
        <a:bodyPr/>
        <a:lstStyle/>
        <a:p>
          <a:endParaRPr lang="en-US"/>
        </a:p>
      </dgm:t>
    </dgm:pt>
    <dgm:pt modelId="{6EE10CE6-7CD2-49E1-B2B5-4E0479F34A4E}">
      <dgm:prSet/>
      <dgm:spPr>
        <a:ln>
          <a:solidFill>
            <a:srgbClr val="92D050"/>
          </a:solidFill>
        </a:ln>
      </dgm:spPr>
      <dgm:t>
        <a:bodyPr/>
        <a:lstStyle/>
        <a:p>
          <a:pPr marL="280988" indent="0">
            <a:lnSpc>
              <a:spcPct val="100000"/>
            </a:lnSpc>
            <a:spcAft>
              <a:spcPts val="0"/>
            </a:spcAft>
          </a:pPr>
          <a:r>
            <a:rPr lang="en-US" altLang="en-US" b="0" dirty="0" smtClean="0">
              <a:solidFill>
                <a:schemeClr val="tx2"/>
              </a:solidFill>
              <a:latin typeface="+mn-lt"/>
            </a:rPr>
            <a:t> Tobacco Use </a:t>
          </a:r>
        </a:p>
      </dgm:t>
    </dgm:pt>
    <dgm:pt modelId="{C87892FB-72E5-4417-BCB5-A7CA9C089061}" type="parTrans" cxnId="{8F8A615A-3F42-49F8-AE8A-4E3386AFB503}">
      <dgm:prSet/>
      <dgm:spPr/>
      <dgm:t>
        <a:bodyPr/>
        <a:lstStyle/>
        <a:p>
          <a:endParaRPr lang="en-US"/>
        </a:p>
      </dgm:t>
    </dgm:pt>
    <dgm:pt modelId="{16A83501-66D0-46AB-B884-85FDCF5A7195}" type="sibTrans" cxnId="{8F8A615A-3F42-49F8-AE8A-4E3386AFB503}">
      <dgm:prSet/>
      <dgm:spPr/>
      <dgm:t>
        <a:bodyPr/>
        <a:lstStyle/>
        <a:p>
          <a:endParaRPr lang="en-US"/>
        </a:p>
      </dgm:t>
    </dgm:pt>
    <dgm:pt modelId="{0EED14F8-859B-4020-A09D-DAC84F9F55AF}">
      <dgm:prSet/>
      <dgm:spPr>
        <a:ln>
          <a:solidFill>
            <a:srgbClr val="92D050"/>
          </a:solidFill>
        </a:ln>
      </dgm:spPr>
      <dgm:t>
        <a:bodyPr/>
        <a:lstStyle/>
        <a:p>
          <a:pPr marL="280988" indent="0">
            <a:lnSpc>
              <a:spcPct val="100000"/>
            </a:lnSpc>
            <a:spcAft>
              <a:spcPts val="0"/>
            </a:spcAft>
          </a:pPr>
          <a:r>
            <a:rPr lang="en-US" altLang="en-US" b="0" dirty="0" smtClean="0">
              <a:solidFill>
                <a:schemeClr val="tx2"/>
              </a:solidFill>
              <a:latin typeface="+mn-lt"/>
            </a:rPr>
            <a:t> HbA1c</a:t>
          </a:r>
        </a:p>
      </dgm:t>
    </dgm:pt>
    <dgm:pt modelId="{911EAA8E-ED02-4264-89E8-D2CA10279867}" type="parTrans" cxnId="{D629DECF-CA37-42D9-B484-8FD1B011CA35}">
      <dgm:prSet/>
      <dgm:spPr/>
      <dgm:t>
        <a:bodyPr/>
        <a:lstStyle/>
        <a:p>
          <a:endParaRPr lang="en-US"/>
        </a:p>
      </dgm:t>
    </dgm:pt>
    <dgm:pt modelId="{E0F09D9F-3497-4B4D-9B0F-0C6C55D04C3F}" type="sibTrans" cxnId="{D629DECF-CA37-42D9-B484-8FD1B011CA35}">
      <dgm:prSet/>
      <dgm:spPr/>
      <dgm:t>
        <a:bodyPr/>
        <a:lstStyle/>
        <a:p>
          <a:endParaRPr lang="en-US"/>
        </a:p>
      </dgm:t>
    </dgm:pt>
    <dgm:pt modelId="{B4B1CF29-7B11-43E1-96F0-742C030A6E50}">
      <dgm:prSet/>
      <dgm:spPr>
        <a:ln>
          <a:solidFill>
            <a:srgbClr val="92D050"/>
          </a:solidFill>
        </a:ln>
      </dgm:spPr>
      <dgm:t>
        <a:bodyPr/>
        <a:lstStyle/>
        <a:p>
          <a:pPr marL="280988" indent="0">
            <a:lnSpc>
              <a:spcPct val="100000"/>
            </a:lnSpc>
            <a:spcAft>
              <a:spcPts val="0"/>
            </a:spcAft>
          </a:pPr>
          <a:r>
            <a:rPr lang="en-US" altLang="en-US" b="0" dirty="0" smtClean="0">
              <a:solidFill>
                <a:schemeClr val="tx2"/>
              </a:solidFill>
              <a:latin typeface="+mn-lt"/>
            </a:rPr>
            <a:t> LDL </a:t>
          </a:r>
        </a:p>
      </dgm:t>
    </dgm:pt>
    <dgm:pt modelId="{F4CF474D-560B-40DA-9377-C005ED0BBA84}" type="parTrans" cxnId="{34A50498-32AC-436D-A9A3-32F7BA5F0920}">
      <dgm:prSet/>
      <dgm:spPr/>
      <dgm:t>
        <a:bodyPr/>
        <a:lstStyle/>
        <a:p>
          <a:endParaRPr lang="en-US"/>
        </a:p>
      </dgm:t>
    </dgm:pt>
    <dgm:pt modelId="{6F88F77D-9084-4E16-BB23-95C2A1FEB7FE}" type="sibTrans" cxnId="{34A50498-32AC-436D-A9A3-32F7BA5F0920}">
      <dgm:prSet/>
      <dgm:spPr/>
      <dgm:t>
        <a:bodyPr/>
        <a:lstStyle/>
        <a:p>
          <a:endParaRPr lang="en-US"/>
        </a:p>
      </dgm:t>
    </dgm:pt>
    <dgm:pt modelId="{CA4FEB43-B739-4B0F-B9AC-6509414B41A9}">
      <dgm:prSet/>
      <dgm:spPr>
        <a:ln>
          <a:solidFill>
            <a:schemeClr val="tx2"/>
          </a:solidFill>
        </a:ln>
      </dgm:spPr>
      <dgm:t>
        <a:bodyPr/>
        <a:lstStyle/>
        <a:p>
          <a:pPr marL="117475" indent="-117475" defTabSz="488950">
            <a:lnSpc>
              <a:spcPct val="100000"/>
            </a:lnSpc>
            <a:spcBef>
              <a:spcPts val="0"/>
            </a:spcBef>
            <a:spcAft>
              <a:spcPts val="0"/>
            </a:spcAft>
            <a:buNone/>
          </a:pPr>
          <a:r>
            <a:rPr lang="en-US" altLang="en-US" b="0" dirty="0" smtClean="0">
              <a:solidFill>
                <a:schemeClr val="tx2"/>
              </a:solidFill>
              <a:latin typeface="+mn-lt"/>
            </a:rPr>
            <a:t>Virtual Psychiatric and Clinical Guidance</a:t>
          </a:r>
        </a:p>
      </dgm:t>
    </dgm:pt>
    <dgm:pt modelId="{9EB57B3D-84ED-4A3F-84E2-714A0A0BD725}" type="parTrans" cxnId="{83616C7B-89E2-4B0B-8C3F-9426003DD76A}">
      <dgm:prSet/>
      <dgm:spPr/>
      <dgm:t>
        <a:bodyPr/>
        <a:lstStyle/>
        <a:p>
          <a:endParaRPr lang="en-US"/>
        </a:p>
      </dgm:t>
    </dgm:pt>
    <dgm:pt modelId="{20288C4D-1BAC-45E3-8CC6-006EEB2BB74B}" type="sibTrans" cxnId="{83616C7B-89E2-4B0B-8C3F-9426003DD76A}">
      <dgm:prSet/>
      <dgm:spPr/>
      <dgm:t>
        <a:bodyPr/>
        <a:lstStyle/>
        <a:p>
          <a:endParaRPr lang="en-US"/>
        </a:p>
      </dgm:t>
    </dgm:pt>
    <dgm:pt modelId="{7A494680-C5D7-4A5E-B0D7-DBC5E7F91EA9}">
      <dgm:prSet/>
      <dgm:spPr>
        <a:ln>
          <a:solidFill>
            <a:schemeClr val="tx2"/>
          </a:solidFill>
        </a:ln>
      </dgm:spPr>
      <dgm:t>
        <a:bodyPr/>
        <a:lstStyle/>
        <a:p>
          <a:pPr marL="117475" indent="-117475" defTabSz="488950">
            <a:lnSpc>
              <a:spcPct val="100000"/>
            </a:lnSpc>
            <a:spcBef>
              <a:spcPts val="0"/>
            </a:spcBef>
            <a:spcAft>
              <a:spcPts val="0"/>
            </a:spcAft>
            <a:buNone/>
          </a:pPr>
          <a:r>
            <a:rPr lang="en-US" altLang="en-US" b="0" dirty="0" smtClean="0">
              <a:solidFill>
                <a:schemeClr val="tx2"/>
              </a:solidFill>
              <a:latin typeface="+mn-lt"/>
            </a:rPr>
            <a:t>Diabetes Education Classes</a:t>
          </a:r>
        </a:p>
      </dgm:t>
    </dgm:pt>
    <dgm:pt modelId="{5AE35342-DFFC-4C40-9102-43A89DF4916F}" type="parTrans" cxnId="{2DD3EC85-593F-46EE-A96B-15D4B10C1641}">
      <dgm:prSet/>
      <dgm:spPr/>
      <dgm:t>
        <a:bodyPr/>
        <a:lstStyle/>
        <a:p>
          <a:endParaRPr lang="en-US"/>
        </a:p>
      </dgm:t>
    </dgm:pt>
    <dgm:pt modelId="{F0B6175D-9146-468A-A11B-2B525269063A}" type="sibTrans" cxnId="{2DD3EC85-593F-46EE-A96B-15D4B10C1641}">
      <dgm:prSet/>
      <dgm:spPr/>
      <dgm:t>
        <a:bodyPr/>
        <a:lstStyle/>
        <a:p>
          <a:endParaRPr lang="en-US"/>
        </a:p>
      </dgm:t>
    </dgm:pt>
    <dgm:pt modelId="{A06582D6-CDFB-4BC6-B7B8-4345DF399396}">
      <dgm:prSet/>
      <dgm:spPr>
        <a:ln>
          <a:solidFill>
            <a:srgbClr val="FFC000"/>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Shared Patient Lists</a:t>
          </a:r>
        </a:p>
        <a:p>
          <a:pPr marL="57150" indent="0" defTabSz="444500">
            <a:lnSpc>
              <a:spcPct val="100000"/>
            </a:lnSpc>
            <a:spcBef>
              <a:spcPts val="0"/>
            </a:spcBef>
            <a:spcAft>
              <a:spcPts val="0"/>
            </a:spcAft>
            <a:buNone/>
          </a:pPr>
          <a:endParaRPr lang="en-US" altLang="en-US" b="0" dirty="0" smtClean="0">
            <a:solidFill>
              <a:schemeClr val="tx2"/>
            </a:solidFill>
            <a:latin typeface="+mn-lt"/>
          </a:endParaRPr>
        </a:p>
      </dgm:t>
    </dgm:pt>
    <dgm:pt modelId="{8D20B599-E42C-438F-96E2-F5A61847191F}" type="parTrans" cxnId="{DB080C06-C29C-45DF-8CE0-86A58DFBD58C}">
      <dgm:prSet/>
      <dgm:spPr/>
      <dgm:t>
        <a:bodyPr/>
        <a:lstStyle/>
        <a:p>
          <a:endParaRPr lang="en-US"/>
        </a:p>
      </dgm:t>
    </dgm:pt>
    <dgm:pt modelId="{C16D9660-B9FF-453D-A40D-8B0F0FA2664F}" type="sibTrans" cxnId="{DB080C06-C29C-45DF-8CE0-86A58DFBD58C}">
      <dgm:prSet/>
      <dgm:spPr/>
      <dgm:t>
        <a:bodyPr/>
        <a:lstStyle/>
        <a:p>
          <a:endParaRPr lang="en-US"/>
        </a:p>
      </dgm:t>
    </dgm:pt>
    <dgm:pt modelId="{8C835DD9-0B43-4301-8783-298842C4FF53}">
      <dgm:prSet phldrT="[Text]"/>
      <dgm:spPr>
        <a:ln>
          <a:solidFill>
            <a:schemeClr val="tx2"/>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Embedded BH Specialists</a:t>
          </a:r>
          <a:endParaRPr lang="en-US" dirty="0"/>
        </a:p>
      </dgm:t>
    </dgm:pt>
    <dgm:pt modelId="{E5678034-3272-4B72-8B9E-7F76E3DD08D9}" type="parTrans" cxnId="{B4634842-2DEF-4B91-8D85-D37A05601B84}">
      <dgm:prSet/>
      <dgm:spPr/>
      <dgm:t>
        <a:bodyPr/>
        <a:lstStyle/>
        <a:p>
          <a:endParaRPr lang="en-US"/>
        </a:p>
      </dgm:t>
    </dgm:pt>
    <dgm:pt modelId="{FCF9C19B-81D5-4620-8892-071113543AEE}" type="sibTrans" cxnId="{B4634842-2DEF-4B91-8D85-D37A05601B84}">
      <dgm:prSet/>
      <dgm:spPr/>
      <dgm:t>
        <a:bodyPr/>
        <a:lstStyle/>
        <a:p>
          <a:endParaRPr lang="en-US"/>
        </a:p>
      </dgm:t>
    </dgm:pt>
    <dgm:pt modelId="{DE3474EA-D0B8-44BE-9B48-25E3B5242DAD}">
      <dgm:prSet phldrT="[Text]"/>
      <dgm:spPr>
        <a:ln>
          <a:solidFill>
            <a:srgbClr val="FF0000"/>
          </a:solidFill>
        </a:ln>
      </dgm:spPr>
      <dgm:t>
        <a:bodyPr/>
        <a:lstStyle/>
        <a:p>
          <a:pPr marL="117475" marR="0" indent="-117475" defTabSz="914400" eaLnBrk="1" fontAlgn="auto" latinLnBrk="0" hangingPunct="1">
            <a:lnSpc>
              <a:spcPct val="100000"/>
            </a:lnSpc>
            <a:spcBef>
              <a:spcPts val="0"/>
            </a:spcBef>
            <a:spcAft>
              <a:spcPts val="0"/>
            </a:spcAft>
            <a:buClrTx/>
            <a:buSzTx/>
            <a:buFontTx/>
            <a:buNone/>
            <a:tabLst/>
            <a:defRPr/>
          </a:pPr>
          <a:r>
            <a:rPr lang="en-US" altLang="en-US" b="0" dirty="0" smtClean="0">
              <a:solidFill>
                <a:schemeClr val="tx2"/>
              </a:solidFill>
              <a:latin typeface="+mn-lt"/>
            </a:rPr>
            <a:t>Practice Agreements</a:t>
          </a:r>
          <a:endParaRPr lang="en-US" dirty="0"/>
        </a:p>
      </dgm:t>
    </dgm:pt>
    <dgm:pt modelId="{2AFB7237-84F8-446E-916A-74145012A462}" type="parTrans" cxnId="{88DA0D05-4368-43D8-8E57-9EA2F83CC607}">
      <dgm:prSet/>
      <dgm:spPr/>
      <dgm:t>
        <a:bodyPr/>
        <a:lstStyle/>
        <a:p>
          <a:endParaRPr lang="en-US"/>
        </a:p>
      </dgm:t>
    </dgm:pt>
    <dgm:pt modelId="{7167FD54-3975-464A-9B0E-E92BD3AC9460}" type="sibTrans" cxnId="{88DA0D05-4368-43D8-8E57-9EA2F83CC607}">
      <dgm:prSet/>
      <dgm:spPr/>
      <dgm:t>
        <a:bodyPr/>
        <a:lstStyle/>
        <a:p>
          <a:endParaRPr lang="en-US"/>
        </a:p>
      </dgm:t>
    </dgm:pt>
    <dgm:pt modelId="{25E3B64D-4CA7-47AB-9DFD-18FF32BBABAC}" type="pres">
      <dgm:prSet presAssocID="{B1CACE0C-8D65-42FB-8752-EE5F6B882898}" presName="cycleMatrixDiagram" presStyleCnt="0">
        <dgm:presLayoutVars>
          <dgm:chMax val="1"/>
          <dgm:dir/>
          <dgm:animLvl val="lvl"/>
          <dgm:resizeHandles val="exact"/>
        </dgm:presLayoutVars>
      </dgm:prSet>
      <dgm:spPr/>
      <dgm:t>
        <a:bodyPr/>
        <a:lstStyle/>
        <a:p>
          <a:endParaRPr lang="en-US"/>
        </a:p>
      </dgm:t>
    </dgm:pt>
    <dgm:pt modelId="{ACA2836D-3992-4B4D-B0DE-07A1F48B2CBE}" type="pres">
      <dgm:prSet presAssocID="{B1CACE0C-8D65-42FB-8752-EE5F6B882898}" presName="children" presStyleCnt="0"/>
      <dgm:spPr/>
    </dgm:pt>
    <dgm:pt modelId="{3F79A79C-4EB0-4B75-96D7-34EC380C829E}" type="pres">
      <dgm:prSet presAssocID="{B1CACE0C-8D65-42FB-8752-EE5F6B882898}" presName="child1group" presStyleCnt="0"/>
      <dgm:spPr/>
    </dgm:pt>
    <dgm:pt modelId="{7D47AE5B-A225-4F37-9D91-BC06717E4DC5}" type="pres">
      <dgm:prSet presAssocID="{B1CACE0C-8D65-42FB-8752-EE5F6B882898}" presName="child1" presStyleLbl="bgAcc1" presStyleIdx="0" presStyleCnt="4"/>
      <dgm:spPr/>
      <dgm:t>
        <a:bodyPr/>
        <a:lstStyle/>
        <a:p>
          <a:endParaRPr lang="en-US"/>
        </a:p>
      </dgm:t>
    </dgm:pt>
    <dgm:pt modelId="{894B71EC-BAF3-4657-89AF-887ADDA6D5FE}" type="pres">
      <dgm:prSet presAssocID="{B1CACE0C-8D65-42FB-8752-EE5F6B882898}" presName="child1Text" presStyleLbl="bgAcc1" presStyleIdx="0" presStyleCnt="4">
        <dgm:presLayoutVars>
          <dgm:bulletEnabled val="1"/>
        </dgm:presLayoutVars>
      </dgm:prSet>
      <dgm:spPr/>
      <dgm:t>
        <a:bodyPr/>
        <a:lstStyle/>
        <a:p>
          <a:endParaRPr lang="en-US"/>
        </a:p>
      </dgm:t>
    </dgm:pt>
    <dgm:pt modelId="{B6065902-DEF6-4338-9CFA-E8DC5C9AEB9B}" type="pres">
      <dgm:prSet presAssocID="{B1CACE0C-8D65-42FB-8752-EE5F6B882898}" presName="child2group" presStyleCnt="0"/>
      <dgm:spPr/>
    </dgm:pt>
    <dgm:pt modelId="{F40A774E-6E90-4DB8-B97A-DE51E4FCEDE4}" type="pres">
      <dgm:prSet presAssocID="{B1CACE0C-8D65-42FB-8752-EE5F6B882898}" presName="child2" presStyleLbl="bgAcc1" presStyleIdx="1" presStyleCnt="4"/>
      <dgm:spPr/>
      <dgm:t>
        <a:bodyPr/>
        <a:lstStyle/>
        <a:p>
          <a:endParaRPr lang="en-US"/>
        </a:p>
      </dgm:t>
    </dgm:pt>
    <dgm:pt modelId="{2FD09021-2ED3-4AB7-BC1C-6429F2A8466D}" type="pres">
      <dgm:prSet presAssocID="{B1CACE0C-8D65-42FB-8752-EE5F6B882898}" presName="child2Text" presStyleLbl="bgAcc1" presStyleIdx="1" presStyleCnt="4">
        <dgm:presLayoutVars>
          <dgm:bulletEnabled val="1"/>
        </dgm:presLayoutVars>
      </dgm:prSet>
      <dgm:spPr/>
      <dgm:t>
        <a:bodyPr/>
        <a:lstStyle/>
        <a:p>
          <a:endParaRPr lang="en-US"/>
        </a:p>
      </dgm:t>
    </dgm:pt>
    <dgm:pt modelId="{ACAD1D30-4E10-45B1-B910-D99601805C0E}" type="pres">
      <dgm:prSet presAssocID="{B1CACE0C-8D65-42FB-8752-EE5F6B882898}" presName="child3group" presStyleCnt="0"/>
      <dgm:spPr/>
    </dgm:pt>
    <dgm:pt modelId="{063B8257-8703-4449-BD06-209F5C714B82}" type="pres">
      <dgm:prSet presAssocID="{B1CACE0C-8D65-42FB-8752-EE5F6B882898}" presName="child3" presStyleLbl="bgAcc1" presStyleIdx="2" presStyleCnt="4"/>
      <dgm:spPr/>
      <dgm:t>
        <a:bodyPr/>
        <a:lstStyle/>
        <a:p>
          <a:endParaRPr lang="en-US"/>
        </a:p>
      </dgm:t>
    </dgm:pt>
    <dgm:pt modelId="{7960C02B-F43B-4A62-9C2B-E8EA147BA031}" type="pres">
      <dgm:prSet presAssocID="{B1CACE0C-8D65-42FB-8752-EE5F6B882898}" presName="child3Text" presStyleLbl="bgAcc1" presStyleIdx="2" presStyleCnt="4">
        <dgm:presLayoutVars>
          <dgm:bulletEnabled val="1"/>
        </dgm:presLayoutVars>
      </dgm:prSet>
      <dgm:spPr/>
      <dgm:t>
        <a:bodyPr/>
        <a:lstStyle/>
        <a:p>
          <a:endParaRPr lang="en-US"/>
        </a:p>
      </dgm:t>
    </dgm:pt>
    <dgm:pt modelId="{B01964E7-35F6-4B68-9A43-884199B8130F}" type="pres">
      <dgm:prSet presAssocID="{B1CACE0C-8D65-42FB-8752-EE5F6B882898}" presName="child4group" presStyleCnt="0"/>
      <dgm:spPr/>
    </dgm:pt>
    <dgm:pt modelId="{27E86948-6C00-423A-907E-DEEA4DE575B4}" type="pres">
      <dgm:prSet presAssocID="{B1CACE0C-8D65-42FB-8752-EE5F6B882898}" presName="child4" presStyleLbl="bgAcc1" presStyleIdx="3" presStyleCnt="4"/>
      <dgm:spPr/>
      <dgm:t>
        <a:bodyPr/>
        <a:lstStyle/>
        <a:p>
          <a:endParaRPr lang="en-US"/>
        </a:p>
      </dgm:t>
    </dgm:pt>
    <dgm:pt modelId="{F9082A6A-74B3-4A66-8BDA-2DE9CA2DD521}" type="pres">
      <dgm:prSet presAssocID="{B1CACE0C-8D65-42FB-8752-EE5F6B882898}" presName="child4Text" presStyleLbl="bgAcc1" presStyleIdx="3" presStyleCnt="4">
        <dgm:presLayoutVars>
          <dgm:bulletEnabled val="1"/>
        </dgm:presLayoutVars>
      </dgm:prSet>
      <dgm:spPr/>
      <dgm:t>
        <a:bodyPr/>
        <a:lstStyle/>
        <a:p>
          <a:endParaRPr lang="en-US"/>
        </a:p>
      </dgm:t>
    </dgm:pt>
    <dgm:pt modelId="{9D07BBA5-5FBC-4C45-B411-A416DE10F44F}" type="pres">
      <dgm:prSet presAssocID="{B1CACE0C-8D65-42FB-8752-EE5F6B882898}" presName="childPlaceholder" presStyleCnt="0"/>
      <dgm:spPr/>
    </dgm:pt>
    <dgm:pt modelId="{08D5E663-6D26-4D1D-BD4E-031BC47F5388}" type="pres">
      <dgm:prSet presAssocID="{B1CACE0C-8D65-42FB-8752-EE5F6B882898}" presName="circle" presStyleCnt="0"/>
      <dgm:spPr/>
    </dgm:pt>
    <dgm:pt modelId="{7A8122A7-D771-4690-8111-C3AC3937730E}" type="pres">
      <dgm:prSet presAssocID="{B1CACE0C-8D65-42FB-8752-EE5F6B882898}" presName="quadrant1" presStyleLbl="node1" presStyleIdx="0" presStyleCnt="4">
        <dgm:presLayoutVars>
          <dgm:chMax val="1"/>
          <dgm:bulletEnabled val="1"/>
        </dgm:presLayoutVars>
      </dgm:prSet>
      <dgm:spPr/>
      <dgm:t>
        <a:bodyPr/>
        <a:lstStyle/>
        <a:p>
          <a:endParaRPr lang="en-US"/>
        </a:p>
      </dgm:t>
    </dgm:pt>
    <dgm:pt modelId="{5EBAD821-5331-4738-B669-48B5DCBE92BD}" type="pres">
      <dgm:prSet presAssocID="{B1CACE0C-8D65-42FB-8752-EE5F6B882898}" presName="quadrant2" presStyleLbl="node1" presStyleIdx="1" presStyleCnt="4">
        <dgm:presLayoutVars>
          <dgm:chMax val="1"/>
          <dgm:bulletEnabled val="1"/>
        </dgm:presLayoutVars>
      </dgm:prSet>
      <dgm:spPr/>
      <dgm:t>
        <a:bodyPr/>
        <a:lstStyle/>
        <a:p>
          <a:endParaRPr lang="en-US"/>
        </a:p>
      </dgm:t>
    </dgm:pt>
    <dgm:pt modelId="{CBB9E2F2-1B80-4F58-B528-1D54117D51F2}" type="pres">
      <dgm:prSet presAssocID="{B1CACE0C-8D65-42FB-8752-EE5F6B882898}" presName="quadrant3" presStyleLbl="node1" presStyleIdx="2" presStyleCnt="4">
        <dgm:presLayoutVars>
          <dgm:chMax val="1"/>
          <dgm:bulletEnabled val="1"/>
        </dgm:presLayoutVars>
      </dgm:prSet>
      <dgm:spPr/>
      <dgm:t>
        <a:bodyPr/>
        <a:lstStyle/>
        <a:p>
          <a:endParaRPr lang="en-US"/>
        </a:p>
      </dgm:t>
    </dgm:pt>
    <dgm:pt modelId="{F31BB6E9-D335-4238-82B3-A9A580D83277}" type="pres">
      <dgm:prSet presAssocID="{B1CACE0C-8D65-42FB-8752-EE5F6B882898}" presName="quadrant4" presStyleLbl="node1" presStyleIdx="3" presStyleCnt="4">
        <dgm:presLayoutVars>
          <dgm:chMax val="1"/>
          <dgm:bulletEnabled val="1"/>
        </dgm:presLayoutVars>
      </dgm:prSet>
      <dgm:spPr/>
      <dgm:t>
        <a:bodyPr/>
        <a:lstStyle/>
        <a:p>
          <a:endParaRPr lang="en-US"/>
        </a:p>
      </dgm:t>
    </dgm:pt>
    <dgm:pt modelId="{08ECEB46-C1D9-4767-A9AB-B49B20B1E70E}" type="pres">
      <dgm:prSet presAssocID="{B1CACE0C-8D65-42FB-8752-EE5F6B882898}" presName="quadrantPlaceholder" presStyleCnt="0"/>
      <dgm:spPr/>
    </dgm:pt>
    <dgm:pt modelId="{67068B7D-3C44-4CD5-AE71-754F964D5227}" type="pres">
      <dgm:prSet presAssocID="{B1CACE0C-8D65-42FB-8752-EE5F6B882898}" presName="center1" presStyleLbl="fgShp" presStyleIdx="0" presStyleCnt="2" custLinFactX="200000" custLinFactNeighborX="251672" custLinFactNeighborY="69231"/>
      <dgm:spPr>
        <a:noFill/>
      </dgm:spPr>
    </dgm:pt>
    <dgm:pt modelId="{CADE23B1-E139-4827-BB71-783EAF115321}" type="pres">
      <dgm:prSet presAssocID="{B1CACE0C-8D65-42FB-8752-EE5F6B882898}" presName="center2" presStyleLbl="fgShp" presStyleIdx="1" presStyleCnt="2" custAng="10800000" custFlipHor="0" custLinFactX="200000" custLinFactNeighborX="243711" custLinFactNeighborY="30769"/>
      <dgm:spPr>
        <a:prstGeom prst="flowChartConnector">
          <a:avLst/>
        </a:prstGeom>
        <a:noFill/>
      </dgm:spPr>
    </dgm:pt>
  </dgm:ptLst>
  <dgm:cxnLst>
    <dgm:cxn modelId="{D629DECF-CA37-42D9-B484-8FD1B011CA35}" srcId="{F74393F5-290A-4CA8-B042-3D8AAB39C99E}" destId="{0EED14F8-859B-4020-A09D-DAC84F9F55AF}" srcOrd="3" destOrd="0" parTransId="{911EAA8E-ED02-4264-89E8-D2CA10279867}" sibTransId="{E0F09D9F-3497-4B4D-9B0F-0C6C55D04C3F}"/>
    <dgm:cxn modelId="{360EA5EF-F462-4347-92B8-6408EFB26628}" type="presOf" srcId="{CA4FEB43-B739-4B0F-B9AC-6509414B41A9}" destId="{F9082A6A-74B3-4A66-8BDA-2DE9CA2DD521}" srcOrd="1" destOrd="2" presId="urn:microsoft.com/office/officeart/2005/8/layout/cycle4"/>
    <dgm:cxn modelId="{B4634842-2DEF-4B91-8D85-D37A05601B84}" srcId="{F385CD3C-433E-41D9-B316-D9C16DDD1B41}" destId="{8C835DD9-0B43-4301-8783-298842C4FF53}" srcOrd="1" destOrd="0" parTransId="{E5678034-3272-4B72-8B9E-7F76E3DD08D9}" sibTransId="{FCF9C19B-81D5-4620-8892-071113543AEE}"/>
    <dgm:cxn modelId="{88DA0D05-4368-43D8-8E57-9EA2F83CC607}" srcId="{977EAE07-9C48-4FFE-8FB0-4CF60D5B96B3}" destId="{DE3474EA-D0B8-44BE-9B48-25E3B5242DAD}" srcOrd="1" destOrd="0" parTransId="{2AFB7237-84F8-446E-916A-74145012A462}" sibTransId="{7167FD54-3975-464A-9B0E-E92BD3AC9460}"/>
    <dgm:cxn modelId="{1DFADB48-A979-43C3-9A41-75B786978C1D}" srcId="{977EAE07-9C48-4FFE-8FB0-4CF60D5B96B3}" destId="{0034A101-8075-469E-B243-E0C20F58CA58}" srcOrd="4" destOrd="0" parTransId="{4F575970-8BB8-4CD7-9B81-B14605C83616}" sibTransId="{F844B670-0758-4AE0-946B-0EDD134BCB44}"/>
    <dgm:cxn modelId="{D15315A7-2C98-4DBC-8BDE-4F56CF70A7DF}" type="presOf" srcId="{5D02C3F4-17B7-466E-B7A4-9A0EA16E1865}" destId="{7D47AE5B-A225-4F37-9D91-BC06717E4DC5}" srcOrd="0" destOrd="2" presId="urn:microsoft.com/office/officeart/2005/8/layout/cycle4"/>
    <dgm:cxn modelId="{C76A377C-5090-4185-8D62-731F5FCBA498}" srcId="{B1CACE0C-8D65-42FB-8752-EE5F6B882898}" destId="{D8159890-AC20-403F-B309-1A81D0378BC9}" srcOrd="1" destOrd="0" parTransId="{C8A63BFA-F2E7-4892-9071-75BA51532BAE}" sibTransId="{251773EF-4A6C-4241-9E7D-FF369F7C643A}"/>
    <dgm:cxn modelId="{5A78DBC7-3434-4D17-ABAE-F5EB35751F06}" type="presOf" srcId="{6EE10CE6-7CD2-49E1-B2B5-4E0479F34A4E}" destId="{7960C02B-F43B-4A62-9C2B-E8EA147BA031}" srcOrd="1" destOrd="2" presId="urn:microsoft.com/office/officeart/2005/8/layout/cycle4"/>
    <dgm:cxn modelId="{C4EEFE14-1DFF-4632-AD1B-C46DCCD15293}" srcId="{977EAE07-9C48-4FFE-8FB0-4CF60D5B96B3}" destId="{5D02C3F4-17B7-466E-B7A4-9A0EA16E1865}" srcOrd="2" destOrd="0" parTransId="{C558C863-0AC9-4C65-B7BF-A46848BA4EE4}" sibTransId="{0C3CCC1F-A216-479F-B802-18D500987314}"/>
    <dgm:cxn modelId="{D030BE4D-5981-4080-A871-94200672558F}" type="presOf" srcId="{0034A101-8075-469E-B243-E0C20F58CA58}" destId="{894B71EC-BAF3-4657-89AF-887ADDA6D5FE}" srcOrd="1" destOrd="4" presId="urn:microsoft.com/office/officeart/2005/8/layout/cycle4"/>
    <dgm:cxn modelId="{79669B6C-83BC-4A95-BB7D-324C930DF0DF}" type="presOf" srcId="{DE3474EA-D0B8-44BE-9B48-25E3B5242DAD}" destId="{894B71EC-BAF3-4657-89AF-887ADDA6D5FE}" srcOrd="1" destOrd="1" presId="urn:microsoft.com/office/officeart/2005/8/layout/cycle4"/>
    <dgm:cxn modelId="{5B68DC5C-6F1C-4AF1-AE52-9C973AB10EED}" type="presOf" srcId="{A06582D6-CDFB-4BC6-B7B8-4345DF399396}" destId="{F40A774E-6E90-4DB8-B97A-DE51E4FCEDE4}" srcOrd="0" destOrd="2" presId="urn:microsoft.com/office/officeart/2005/8/layout/cycle4"/>
    <dgm:cxn modelId="{4C3531D0-B256-4C97-B89E-289239F6EE2E}" srcId="{F385CD3C-433E-41D9-B316-D9C16DDD1B41}" destId="{5076DEA0-2571-4680-958B-BB27141862CF}" srcOrd="0" destOrd="0" parTransId="{D5FBB54A-DF62-43D0-BF6A-CC8B7836142C}" sibTransId="{0BDC2C9C-580C-46AB-A0A9-D8C7B19B9CEA}"/>
    <dgm:cxn modelId="{D3F37597-7735-49EE-A0DF-D4FAF8331F1C}" type="presOf" srcId="{5D02C3F4-17B7-466E-B7A4-9A0EA16E1865}" destId="{894B71EC-BAF3-4657-89AF-887ADDA6D5FE}" srcOrd="1" destOrd="2" presId="urn:microsoft.com/office/officeart/2005/8/layout/cycle4"/>
    <dgm:cxn modelId="{98F0898A-0DFB-4C19-956C-9FB9933F5FE5}" type="presOf" srcId="{0C1E01D3-1EB3-4E95-A4C8-40C6AA146E8C}" destId="{F40A774E-6E90-4DB8-B97A-DE51E4FCEDE4}" srcOrd="0" destOrd="0" presId="urn:microsoft.com/office/officeart/2005/8/layout/cycle4"/>
    <dgm:cxn modelId="{050D43A4-87C2-4FA0-B1E8-1949A7C742B8}" type="presOf" srcId="{F385CD3C-433E-41D9-B316-D9C16DDD1B41}" destId="{F31BB6E9-D335-4238-82B3-A9A580D83277}" srcOrd="0" destOrd="0" presId="urn:microsoft.com/office/officeart/2005/8/layout/cycle4"/>
    <dgm:cxn modelId="{62FF3151-EEA9-4E71-912C-40A4DDC76BB8}" type="presOf" srcId="{B1CACE0C-8D65-42FB-8752-EE5F6B882898}" destId="{25E3B64D-4CA7-47AB-9DFD-18FF32BBABAC}" srcOrd="0" destOrd="0" presId="urn:microsoft.com/office/officeart/2005/8/layout/cycle4"/>
    <dgm:cxn modelId="{FB672241-5147-45F6-A051-B9FFA2437D70}" type="presOf" srcId="{B4B1CF29-7B11-43E1-96F0-742C030A6E50}" destId="{7960C02B-F43B-4A62-9C2B-E8EA147BA031}" srcOrd="1" destOrd="4" presId="urn:microsoft.com/office/officeart/2005/8/layout/cycle4"/>
    <dgm:cxn modelId="{DD299138-50F2-4148-B51E-EB3A359B2B62}" type="presOf" srcId="{0EED14F8-859B-4020-A09D-DAC84F9F55AF}" destId="{063B8257-8703-4449-BD06-209F5C714B82}" srcOrd="0" destOrd="3" presId="urn:microsoft.com/office/officeart/2005/8/layout/cycle4"/>
    <dgm:cxn modelId="{FD6BF3C4-A299-4712-BAB2-659EAB2C1FE5}" type="presOf" srcId="{6EE10CE6-7CD2-49E1-B2B5-4E0479F34A4E}" destId="{063B8257-8703-4449-BD06-209F5C714B82}" srcOrd="0" destOrd="2" presId="urn:microsoft.com/office/officeart/2005/8/layout/cycle4"/>
    <dgm:cxn modelId="{372CDB91-0D49-42B4-9D11-1AAFBA5EDB25}" type="presOf" srcId="{D8DDCE03-1E12-4505-B83F-0A71C85C6E7D}" destId="{7960C02B-F43B-4A62-9C2B-E8EA147BA031}" srcOrd="1" destOrd="1" presId="urn:microsoft.com/office/officeart/2005/8/layout/cycle4"/>
    <dgm:cxn modelId="{42556C9F-C443-4A8B-8624-1B099C68C429}" srcId="{B1CACE0C-8D65-42FB-8752-EE5F6B882898}" destId="{F385CD3C-433E-41D9-B316-D9C16DDD1B41}" srcOrd="3" destOrd="0" parTransId="{F8A9AA02-1C83-4F19-9442-D8EDDBBF9BD7}" sibTransId="{FA127B9E-89CA-421A-9951-D18FEB16981D}"/>
    <dgm:cxn modelId="{185802CC-5D3C-44F1-8A36-71F14F33796F}" type="presOf" srcId="{FE7D0E8E-64EB-405D-B479-6B39C647E7E5}" destId="{7D47AE5B-A225-4F37-9D91-BC06717E4DC5}" srcOrd="0" destOrd="0" presId="urn:microsoft.com/office/officeart/2005/8/layout/cycle4"/>
    <dgm:cxn modelId="{2089D6AC-0F7C-4125-B043-70C6DF575FD7}" type="presOf" srcId="{D8159890-AC20-403F-B309-1A81D0378BC9}" destId="{5EBAD821-5331-4738-B669-48B5DCBE92BD}" srcOrd="0" destOrd="0" presId="urn:microsoft.com/office/officeart/2005/8/layout/cycle4"/>
    <dgm:cxn modelId="{E7CE61E9-C40F-432C-BF12-5B568EB50B40}" type="presOf" srcId="{7A494680-C5D7-4A5E-B0D7-DBC5E7F91EA9}" destId="{F9082A6A-74B3-4A66-8BDA-2DE9CA2DD521}" srcOrd="1" destOrd="3" presId="urn:microsoft.com/office/officeart/2005/8/layout/cycle4"/>
    <dgm:cxn modelId="{1187377D-186E-4D4F-92F1-2DE1AB40F3BC}" type="presOf" srcId="{0034A101-8075-469E-B243-E0C20F58CA58}" destId="{7D47AE5B-A225-4F37-9D91-BC06717E4DC5}" srcOrd="0" destOrd="4" presId="urn:microsoft.com/office/officeart/2005/8/layout/cycle4"/>
    <dgm:cxn modelId="{7D3100E6-B85D-48FC-83A9-A55E1686F46F}" type="presOf" srcId="{26D23D76-041E-436A-B4AA-90EC6E3D1EF5}" destId="{063B8257-8703-4449-BD06-209F5C714B82}" srcOrd="0" destOrd="0" presId="urn:microsoft.com/office/officeart/2005/8/layout/cycle4"/>
    <dgm:cxn modelId="{AD526C04-210A-41F2-A165-E06A940C5F8A}" type="presOf" srcId="{8C835DD9-0B43-4301-8783-298842C4FF53}" destId="{F9082A6A-74B3-4A66-8BDA-2DE9CA2DD521}" srcOrd="1" destOrd="1" presId="urn:microsoft.com/office/officeart/2005/8/layout/cycle4"/>
    <dgm:cxn modelId="{367EA945-25CA-4B79-A5CE-21288F054517}" type="presOf" srcId="{5076DEA0-2571-4680-958B-BB27141862CF}" destId="{F9082A6A-74B3-4A66-8BDA-2DE9CA2DD521}" srcOrd="1" destOrd="0" presId="urn:microsoft.com/office/officeart/2005/8/layout/cycle4"/>
    <dgm:cxn modelId="{79A2CEE2-6D74-4AF3-A030-CE91E74EB4B2}" type="presOf" srcId="{D8DDCE03-1E12-4505-B83F-0A71C85C6E7D}" destId="{063B8257-8703-4449-BD06-209F5C714B82}" srcOrd="0" destOrd="1" presId="urn:microsoft.com/office/officeart/2005/8/layout/cycle4"/>
    <dgm:cxn modelId="{A02B3E9B-6491-4AA5-BF94-B3600B7DA995}" type="presOf" srcId="{DE3474EA-D0B8-44BE-9B48-25E3B5242DAD}" destId="{7D47AE5B-A225-4F37-9D91-BC06717E4DC5}" srcOrd="0" destOrd="1" presId="urn:microsoft.com/office/officeart/2005/8/layout/cycle4"/>
    <dgm:cxn modelId="{3DE3EE49-64CB-4FDF-AD25-F7C6265E1ECB}" type="presOf" srcId="{B4B1CF29-7B11-43E1-96F0-742C030A6E50}" destId="{063B8257-8703-4449-BD06-209F5C714B82}" srcOrd="0" destOrd="4" presId="urn:microsoft.com/office/officeart/2005/8/layout/cycle4"/>
    <dgm:cxn modelId="{83616C7B-89E2-4B0B-8C3F-9426003DD76A}" srcId="{F385CD3C-433E-41D9-B316-D9C16DDD1B41}" destId="{CA4FEB43-B739-4B0F-B9AC-6509414B41A9}" srcOrd="2" destOrd="0" parTransId="{9EB57B3D-84ED-4A3F-84E2-714A0A0BD725}" sibTransId="{20288C4D-1BAC-45E3-8CC6-006EEB2BB74B}"/>
    <dgm:cxn modelId="{34A50498-32AC-436D-A9A3-32F7BA5F0920}" srcId="{F74393F5-290A-4CA8-B042-3D8AAB39C99E}" destId="{B4B1CF29-7B11-43E1-96F0-742C030A6E50}" srcOrd="4" destOrd="0" parTransId="{F4CF474D-560B-40DA-9377-C005ED0BBA84}" sibTransId="{6F88F77D-9084-4E16-BB23-95C2A1FEB7FE}"/>
    <dgm:cxn modelId="{9EA146C8-59F6-4893-AB73-757546D6C1E1}" type="presOf" srcId="{FE0230D5-5FC7-4038-B236-3F1DAF6967EB}" destId="{2FD09021-2ED3-4AB7-BC1C-6429F2A8466D}" srcOrd="1" destOrd="1" presId="urn:microsoft.com/office/officeart/2005/8/layout/cycle4"/>
    <dgm:cxn modelId="{7C456A9A-FF72-4AFE-9CEB-D168561ACB65}" srcId="{F74393F5-290A-4CA8-B042-3D8AAB39C99E}" destId="{D8DDCE03-1E12-4505-B83F-0A71C85C6E7D}" srcOrd="1" destOrd="0" parTransId="{92EE9745-AA7A-49B7-BE9E-1F6069BD7430}" sibTransId="{7F335ACA-5BA4-4DB0-9DA5-63AEB4732313}"/>
    <dgm:cxn modelId="{7EAC3D19-FBCE-4D5E-A16C-6443623D35A2}" type="presOf" srcId="{211D825F-31F2-414E-B494-63E1888B6A9E}" destId="{894B71EC-BAF3-4657-89AF-887ADDA6D5FE}" srcOrd="1" destOrd="3" presId="urn:microsoft.com/office/officeart/2005/8/layout/cycle4"/>
    <dgm:cxn modelId="{BDD0D940-4EE3-4947-940C-4D3C04311B18}" type="presOf" srcId="{CA4FEB43-B739-4B0F-B9AC-6509414B41A9}" destId="{27E86948-6C00-423A-907E-DEEA4DE575B4}" srcOrd="0" destOrd="2" presId="urn:microsoft.com/office/officeart/2005/8/layout/cycle4"/>
    <dgm:cxn modelId="{93808767-461C-4693-B11C-90DD79EED72F}" type="presOf" srcId="{8C835DD9-0B43-4301-8783-298842C4FF53}" destId="{27E86948-6C00-423A-907E-DEEA4DE575B4}" srcOrd="0" destOrd="1" presId="urn:microsoft.com/office/officeart/2005/8/layout/cycle4"/>
    <dgm:cxn modelId="{50995BB1-3ED5-478D-B5DB-7F70D695D2A4}" type="presOf" srcId="{26D23D76-041E-436A-B4AA-90EC6E3D1EF5}" destId="{7960C02B-F43B-4A62-9C2B-E8EA147BA031}" srcOrd="1" destOrd="0" presId="urn:microsoft.com/office/officeart/2005/8/layout/cycle4"/>
    <dgm:cxn modelId="{F8918FDC-83A5-47BA-A7A6-970DE4EA278C}" type="presOf" srcId="{0C1E01D3-1EB3-4E95-A4C8-40C6AA146E8C}" destId="{2FD09021-2ED3-4AB7-BC1C-6429F2A8466D}" srcOrd="1" destOrd="0" presId="urn:microsoft.com/office/officeart/2005/8/layout/cycle4"/>
    <dgm:cxn modelId="{A720FD0E-4711-4D2B-B3AA-FEBBFEF51DEA}" type="presOf" srcId="{977EAE07-9C48-4FFE-8FB0-4CF60D5B96B3}" destId="{7A8122A7-D771-4690-8111-C3AC3937730E}" srcOrd="0" destOrd="0" presId="urn:microsoft.com/office/officeart/2005/8/layout/cycle4"/>
    <dgm:cxn modelId="{9D1293B1-D482-4045-815C-275E42879506}" srcId="{977EAE07-9C48-4FFE-8FB0-4CF60D5B96B3}" destId="{FE7D0E8E-64EB-405D-B479-6B39C647E7E5}" srcOrd="0" destOrd="0" parTransId="{AFFE13B2-A320-498C-80CD-8B8BAD1AA867}" sibTransId="{9C40C9F4-85A8-4E3E-AD5E-31FB0CA1BC92}"/>
    <dgm:cxn modelId="{0A157A34-F384-4100-9D2C-A2EBABF2F216}" type="presOf" srcId="{211D825F-31F2-414E-B494-63E1888B6A9E}" destId="{7D47AE5B-A225-4F37-9D91-BC06717E4DC5}" srcOrd="0" destOrd="3" presId="urn:microsoft.com/office/officeart/2005/8/layout/cycle4"/>
    <dgm:cxn modelId="{0276A33C-6FB3-4E13-8C00-AA7C83D92EE6}" srcId="{F74393F5-290A-4CA8-B042-3D8AAB39C99E}" destId="{26D23D76-041E-436A-B4AA-90EC6E3D1EF5}" srcOrd="0" destOrd="0" parTransId="{241EA85C-4D9F-4C3C-8AB5-CD7A5B6FB04F}" sibTransId="{8A8DD711-9E1C-47F3-B5E8-DEA728B04EC1}"/>
    <dgm:cxn modelId="{DB080C06-C29C-45DF-8CE0-86A58DFBD58C}" srcId="{D8159890-AC20-403F-B309-1A81D0378BC9}" destId="{A06582D6-CDFB-4BC6-B7B8-4345DF399396}" srcOrd="2" destOrd="0" parTransId="{8D20B599-E42C-438F-96E2-F5A61847191F}" sibTransId="{C16D9660-B9FF-453D-A40D-8B0F0FA2664F}"/>
    <dgm:cxn modelId="{4789EA79-D1F5-4590-914C-4BB2EEDBEBE2}" type="presOf" srcId="{7A494680-C5D7-4A5E-B0D7-DBC5E7F91EA9}" destId="{27E86948-6C00-423A-907E-DEEA4DE575B4}" srcOrd="0" destOrd="3" presId="urn:microsoft.com/office/officeart/2005/8/layout/cycle4"/>
    <dgm:cxn modelId="{55B53142-E896-406C-BD10-6F079F75F6AD}" srcId="{B1CACE0C-8D65-42FB-8752-EE5F6B882898}" destId="{F74393F5-290A-4CA8-B042-3D8AAB39C99E}" srcOrd="2" destOrd="0" parTransId="{AB74FA82-199D-4649-BEAD-AF4370ACC6D7}" sibTransId="{3B1729BD-6126-4264-8721-B3C86B556150}"/>
    <dgm:cxn modelId="{8F8A615A-3F42-49F8-AE8A-4E3386AFB503}" srcId="{F74393F5-290A-4CA8-B042-3D8AAB39C99E}" destId="{6EE10CE6-7CD2-49E1-B2B5-4E0479F34A4E}" srcOrd="2" destOrd="0" parTransId="{C87892FB-72E5-4417-BCB5-A7CA9C089061}" sibTransId="{16A83501-66D0-46AB-B884-85FDCF5A7195}"/>
    <dgm:cxn modelId="{4B67B26E-ECBC-43D6-B740-385FF6EE1450}" type="presOf" srcId="{FE7D0E8E-64EB-405D-B479-6B39C647E7E5}" destId="{894B71EC-BAF3-4657-89AF-887ADDA6D5FE}" srcOrd="1" destOrd="0" presId="urn:microsoft.com/office/officeart/2005/8/layout/cycle4"/>
    <dgm:cxn modelId="{E5CE2D5E-9625-4C01-B47E-FC55A5081F6E}" type="presOf" srcId="{FE0230D5-5FC7-4038-B236-3F1DAF6967EB}" destId="{F40A774E-6E90-4DB8-B97A-DE51E4FCEDE4}" srcOrd="0" destOrd="1" presId="urn:microsoft.com/office/officeart/2005/8/layout/cycle4"/>
    <dgm:cxn modelId="{56FB227B-CB52-47C0-ADF0-D04AE59C2976}" srcId="{D8159890-AC20-403F-B309-1A81D0378BC9}" destId="{0C1E01D3-1EB3-4E95-A4C8-40C6AA146E8C}" srcOrd="0" destOrd="0" parTransId="{89455036-F815-408B-91C8-99C9DB2CE965}" sibTransId="{9AFC9614-76EB-4E2D-8202-EA916A44CCEF}"/>
    <dgm:cxn modelId="{9A91C9E6-81E7-4548-A141-D4A527E0A2FE}" type="presOf" srcId="{A06582D6-CDFB-4BC6-B7B8-4345DF399396}" destId="{2FD09021-2ED3-4AB7-BC1C-6429F2A8466D}" srcOrd="1" destOrd="2" presId="urn:microsoft.com/office/officeart/2005/8/layout/cycle4"/>
    <dgm:cxn modelId="{6717422F-5493-42D9-9889-F6D621371B59}" type="presOf" srcId="{5076DEA0-2571-4680-958B-BB27141862CF}" destId="{27E86948-6C00-423A-907E-DEEA4DE575B4}" srcOrd="0" destOrd="0" presId="urn:microsoft.com/office/officeart/2005/8/layout/cycle4"/>
    <dgm:cxn modelId="{4009B076-22E4-47E3-B766-5D05FD788C57}" srcId="{977EAE07-9C48-4FFE-8FB0-4CF60D5B96B3}" destId="{211D825F-31F2-414E-B494-63E1888B6A9E}" srcOrd="3" destOrd="0" parTransId="{9B1B4B95-1865-4E98-9586-6C0E3DEA7ADE}" sibTransId="{6FEF6CBC-C1F6-49CC-8EAF-30F75D01F14E}"/>
    <dgm:cxn modelId="{925A37A6-4E98-48DC-B8D2-651829E063E3}" type="presOf" srcId="{F74393F5-290A-4CA8-B042-3D8AAB39C99E}" destId="{CBB9E2F2-1B80-4F58-B528-1D54117D51F2}" srcOrd="0" destOrd="0" presId="urn:microsoft.com/office/officeart/2005/8/layout/cycle4"/>
    <dgm:cxn modelId="{2DD3EC85-593F-46EE-A96B-15D4B10C1641}" srcId="{F385CD3C-433E-41D9-B316-D9C16DDD1B41}" destId="{7A494680-C5D7-4A5E-B0D7-DBC5E7F91EA9}" srcOrd="3" destOrd="0" parTransId="{5AE35342-DFFC-4C40-9102-43A89DF4916F}" sibTransId="{F0B6175D-9146-468A-A11B-2B525269063A}"/>
    <dgm:cxn modelId="{3F0AD7C2-918B-45D4-BC2C-3FD51307169E}" srcId="{D8159890-AC20-403F-B309-1A81D0378BC9}" destId="{FE0230D5-5FC7-4038-B236-3F1DAF6967EB}" srcOrd="1" destOrd="0" parTransId="{91FB7A3D-E6CE-4B02-968A-AAEDEE50E09E}" sibTransId="{2094954E-AE2B-4EED-B3EA-A8B461E8DE5B}"/>
    <dgm:cxn modelId="{AFBA35C3-545E-4391-9AF8-30B9EF11B8FA}" type="presOf" srcId="{0EED14F8-859B-4020-A09D-DAC84F9F55AF}" destId="{7960C02B-F43B-4A62-9C2B-E8EA147BA031}" srcOrd="1" destOrd="3" presId="urn:microsoft.com/office/officeart/2005/8/layout/cycle4"/>
    <dgm:cxn modelId="{35408ACE-4728-4E11-9A42-9530B11BF3B3}" srcId="{B1CACE0C-8D65-42FB-8752-EE5F6B882898}" destId="{977EAE07-9C48-4FFE-8FB0-4CF60D5B96B3}" srcOrd="0" destOrd="0" parTransId="{A09D3E53-6BF0-4088-B8E4-3837CB1678FB}" sibTransId="{48A49100-AF97-419E-9FD0-445703C86408}"/>
    <dgm:cxn modelId="{31419C81-2DCF-4375-A05F-8B069B493D84}" type="presParOf" srcId="{25E3B64D-4CA7-47AB-9DFD-18FF32BBABAC}" destId="{ACA2836D-3992-4B4D-B0DE-07A1F48B2CBE}" srcOrd="0" destOrd="0" presId="urn:microsoft.com/office/officeart/2005/8/layout/cycle4"/>
    <dgm:cxn modelId="{03A5B99B-AC91-4581-A151-FA1186432603}" type="presParOf" srcId="{ACA2836D-3992-4B4D-B0DE-07A1F48B2CBE}" destId="{3F79A79C-4EB0-4B75-96D7-34EC380C829E}" srcOrd="0" destOrd="0" presId="urn:microsoft.com/office/officeart/2005/8/layout/cycle4"/>
    <dgm:cxn modelId="{24F2DA6F-603E-44B5-B098-F8F357258A05}" type="presParOf" srcId="{3F79A79C-4EB0-4B75-96D7-34EC380C829E}" destId="{7D47AE5B-A225-4F37-9D91-BC06717E4DC5}" srcOrd="0" destOrd="0" presId="urn:microsoft.com/office/officeart/2005/8/layout/cycle4"/>
    <dgm:cxn modelId="{D93CD851-ABDA-4B30-9BA4-A770B9B423D3}" type="presParOf" srcId="{3F79A79C-4EB0-4B75-96D7-34EC380C829E}" destId="{894B71EC-BAF3-4657-89AF-887ADDA6D5FE}" srcOrd="1" destOrd="0" presId="urn:microsoft.com/office/officeart/2005/8/layout/cycle4"/>
    <dgm:cxn modelId="{536F31C5-2A40-4E68-9BE1-515A977F822E}" type="presParOf" srcId="{ACA2836D-3992-4B4D-B0DE-07A1F48B2CBE}" destId="{B6065902-DEF6-4338-9CFA-E8DC5C9AEB9B}" srcOrd="1" destOrd="0" presId="urn:microsoft.com/office/officeart/2005/8/layout/cycle4"/>
    <dgm:cxn modelId="{3758F764-AB20-42C4-AB1D-ACE91AD8E1D3}" type="presParOf" srcId="{B6065902-DEF6-4338-9CFA-E8DC5C9AEB9B}" destId="{F40A774E-6E90-4DB8-B97A-DE51E4FCEDE4}" srcOrd="0" destOrd="0" presId="urn:microsoft.com/office/officeart/2005/8/layout/cycle4"/>
    <dgm:cxn modelId="{831B8E25-B638-4275-9746-7306992482A8}" type="presParOf" srcId="{B6065902-DEF6-4338-9CFA-E8DC5C9AEB9B}" destId="{2FD09021-2ED3-4AB7-BC1C-6429F2A8466D}" srcOrd="1" destOrd="0" presId="urn:microsoft.com/office/officeart/2005/8/layout/cycle4"/>
    <dgm:cxn modelId="{30D97FC3-0A02-4925-9E1E-1B459A5F7157}" type="presParOf" srcId="{ACA2836D-3992-4B4D-B0DE-07A1F48B2CBE}" destId="{ACAD1D30-4E10-45B1-B910-D99601805C0E}" srcOrd="2" destOrd="0" presId="urn:microsoft.com/office/officeart/2005/8/layout/cycle4"/>
    <dgm:cxn modelId="{022FDC16-B4A1-45CF-B5EC-B56CD496DDFE}" type="presParOf" srcId="{ACAD1D30-4E10-45B1-B910-D99601805C0E}" destId="{063B8257-8703-4449-BD06-209F5C714B82}" srcOrd="0" destOrd="0" presId="urn:microsoft.com/office/officeart/2005/8/layout/cycle4"/>
    <dgm:cxn modelId="{EA9C6B8E-3FF6-47CE-AAF5-2B320125B3DD}" type="presParOf" srcId="{ACAD1D30-4E10-45B1-B910-D99601805C0E}" destId="{7960C02B-F43B-4A62-9C2B-E8EA147BA031}" srcOrd="1" destOrd="0" presId="urn:microsoft.com/office/officeart/2005/8/layout/cycle4"/>
    <dgm:cxn modelId="{3F204776-0656-427B-85F5-8BDAB015607E}" type="presParOf" srcId="{ACA2836D-3992-4B4D-B0DE-07A1F48B2CBE}" destId="{B01964E7-35F6-4B68-9A43-884199B8130F}" srcOrd="3" destOrd="0" presId="urn:microsoft.com/office/officeart/2005/8/layout/cycle4"/>
    <dgm:cxn modelId="{18B5EE9E-A7F5-4C40-B952-496936E55888}" type="presParOf" srcId="{B01964E7-35F6-4B68-9A43-884199B8130F}" destId="{27E86948-6C00-423A-907E-DEEA4DE575B4}" srcOrd="0" destOrd="0" presId="urn:microsoft.com/office/officeart/2005/8/layout/cycle4"/>
    <dgm:cxn modelId="{E1FE6C48-03D7-4580-A257-54ECF1050E54}" type="presParOf" srcId="{B01964E7-35F6-4B68-9A43-884199B8130F}" destId="{F9082A6A-74B3-4A66-8BDA-2DE9CA2DD521}" srcOrd="1" destOrd="0" presId="urn:microsoft.com/office/officeart/2005/8/layout/cycle4"/>
    <dgm:cxn modelId="{5EB1B1D1-72FB-422F-BDDD-6307C65F9B13}" type="presParOf" srcId="{ACA2836D-3992-4B4D-B0DE-07A1F48B2CBE}" destId="{9D07BBA5-5FBC-4C45-B411-A416DE10F44F}" srcOrd="4" destOrd="0" presId="urn:microsoft.com/office/officeart/2005/8/layout/cycle4"/>
    <dgm:cxn modelId="{5DA110E9-F560-47B5-95A0-2A2DB3463B94}" type="presParOf" srcId="{25E3B64D-4CA7-47AB-9DFD-18FF32BBABAC}" destId="{08D5E663-6D26-4D1D-BD4E-031BC47F5388}" srcOrd="1" destOrd="0" presId="urn:microsoft.com/office/officeart/2005/8/layout/cycle4"/>
    <dgm:cxn modelId="{FF88BD55-1F56-431B-8925-FBBB474F2B06}" type="presParOf" srcId="{08D5E663-6D26-4D1D-BD4E-031BC47F5388}" destId="{7A8122A7-D771-4690-8111-C3AC3937730E}" srcOrd="0" destOrd="0" presId="urn:microsoft.com/office/officeart/2005/8/layout/cycle4"/>
    <dgm:cxn modelId="{89ECECC3-1A9D-4A52-B3CE-13B4A65A9CAE}" type="presParOf" srcId="{08D5E663-6D26-4D1D-BD4E-031BC47F5388}" destId="{5EBAD821-5331-4738-B669-48B5DCBE92BD}" srcOrd="1" destOrd="0" presId="urn:microsoft.com/office/officeart/2005/8/layout/cycle4"/>
    <dgm:cxn modelId="{E159FD45-906E-4C07-8FA4-3EBD56607E8B}" type="presParOf" srcId="{08D5E663-6D26-4D1D-BD4E-031BC47F5388}" destId="{CBB9E2F2-1B80-4F58-B528-1D54117D51F2}" srcOrd="2" destOrd="0" presId="urn:microsoft.com/office/officeart/2005/8/layout/cycle4"/>
    <dgm:cxn modelId="{2592E066-218B-4B02-9EE0-073652A155FB}" type="presParOf" srcId="{08D5E663-6D26-4D1D-BD4E-031BC47F5388}" destId="{F31BB6E9-D335-4238-82B3-A9A580D83277}" srcOrd="3" destOrd="0" presId="urn:microsoft.com/office/officeart/2005/8/layout/cycle4"/>
    <dgm:cxn modelId="{0EBD0D39-426C-435F-AB0C-67DC4B057A4D}" type="presParOf" srcId="{08D5E663-6D26-4D1D-BD4E-031BC47F5388}" destId="{08ECEB46-C1D9-4767-A9AB-B49B20B1E70E}" srcOrd="4" destOrd="0" presId="urn:microsoft.com/office/officeart/2005/8/layout/cycle4"/>
    <dgm:cxn modelId="{850E7B86-46B8-410F-B613-8D975727E8C4}" type="presParOf" srcId="{25E3B64D-4CA7-47AB-9DFD-18FF32BBABAC}" destId="{67068B7D-3C44-4CD5-AE71-754F964D5227}" srcOrd="2" destOrd="0" presId="urn:microsoft.com/office/officeart/2005/8/layout/cycle4"/>
    <dgm:cxn modelId="{CB6F0727-1F3B-4C21-A317-A92C406A676A}" type="presParOf" srcId="{25E3B64D-4CA7-47AB-9DFD-18FF32BBABAC}" destId="{CADE23B1-E139-4827-BB71-783EAF11532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E4E33-9AFE-4C08-B8FF-786375E0F799}">
      <dsp:nvSpPr>
        <dsp:cNvPr id="0" name=""/>
        <dsp:cNvSpPr/>
      </dsp:nvSpPr>
      <dsp:spPr>
        <a:xfrm rot="2441493">
          <a:off x="3080038" y="3323743"/>
          <a:ext cx="830990" cy="47636"/>
        </a:xfrm>
        <a:custGeom>
          <a:avLst/>
          <a:gdLst/>
          <a:ahLst/>
          <a:cxnLst/>
          <a:rect l="0" t="0" r="0" b="0"/>
          <a:pathLst>
            <a:path>
              <a:moveTo>
                <a:pt x="0" y="23818"/>
              </a:moveTo>
              <a:lnTo>
                <a:pt x="830990" y="23818"/>
              </a:lnTo>
            </a:path>
          </a:pathLst>
        </a:custGeom>
        <a:noFill/>
        <a:ln w="11429" cap="flat" cmpd="sng" algn="ctr">
          <a:solidFill>
            <a:schemeClr val="accent1">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2AEE25-62AC-4B65-9923-253D519E9B2F}">
      <dsp:nvSpPr>
        <dsp:cNvPr id="0" name=""/>
        <dsp:cNvSpPr/>
      </dsp:nvSpPr>
      <dsp:spPr>
        <a:xfrm rot="37708">
          <a:off x="3180466" y="2365264"/>
          <a:ext cx="882543" cy="47636"/>
        </a:xfrm>
        <a:custGeom>
          <a:avLst/>
          <a:gdLst/>
          <a:ahLst/>
          <a:cxnLst/>
          <a:rect l="0" t="0" r="0" b="0"/>
          <a:pathLst>
            <a:path>
              <a:moveTo>
                <a:pt x="0" y="23818"/>
              </a:moveTo>
              <a:lnTo>
                <a:pt x="882543" y="23818"/>
              </a:lnTo>
            </a:path>
          </a:pathLst>
        </a:custGeom>
        <a:noFill/>
        <a:ln w="11429" cap="flat" cmpd="sng" algn="ctr">
          <a:solidFill>
            <a:schemeClr val="accent1">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DEAE06-FC09-4360-A36A-C93F48FD0060}">
      <dsp:nvSpPr>
        <dsp:cNvPr id="0" name=""/>
        <dsp:cNvSpPr/>
      </dsp:nvSpPr>
      <dsp:spPr>
        <a:xfrm rot="19248684">
          <a:off x="3074470" y="1388672"/>
          <a:ext cx="942713" cy="47636"/>
        </a:xfrm>
        <a:custGeom>
          <a:avLst/>
          <a:gdLst/>
          <a:ahLst/>
          <a:cxnLst/>
          <a:rect l="0" t="0" r="0" b="0"/>
          <a:pathLst>
            <a:path>
              <a:moveTo>
                <a:pt x="0" y="23818"/>
              </a:moveTo>
              <a:lnTo>
                <a:pt x="942713" y="23818"/>
              </a:lnTo>
            </a:path>
          </a:pathLst>
        </a:custGeom>
        <a:noFill/>
        <a:ln w="11429" cap="flat" cmpd="sng" algn="ctr">
          <a:solidFill>
            <a:schemeClr val="accent1">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68CA62-0F87-486C-9B63-AAD194F8F541}">
      <dsp:nvSpPr>
        <dsp:cNvPr id="0" name=""/>
        <dsp:cNvSpPr/>
      </dsp:nvSpPr>
      <dsp:spPr>
        <a:xfrm>
          <a:off x="1092903" y="1172360"/>
          <a:ext cx="2543857" cy="2405871"/>
        </a:xfrm>
        <a:prstGeom prst="ellipse">
          <a:avLst/>
        </a:prstGeom>
        <a:solidFill>
          <a:schemeClr val="lt1"/>
        </a:solidFill>
        <a:ln w="11429" cap="flat" cmpd="sng" algn="ctr">
          <a:solidFill>
            <a:schemeClr val="accent1"/>
          </a:solidFill>
          <a:prstDash val="sysDash"/>
        </a:ln>
        <a:effectLst/>
        <a:scene3d>
          <a:camera prst="orthographicFront"/>
          <a:lightRig rig="threePt" dir="t">
            <a:rot lat="0" lon="0" rev="7500000"/>
          </a:lightRig>
        </a:scene3d>
        <a:sp3d/>
      </dsp:spPr>
      <dsp:style>
        <a:lnRef idx="2">
          <a:schemeClr val="accent1"/>
        </a:lnRef>
        <a:fillRef idx="1">
          <a:schemeClr val="lt1"/>
        </a:fillRef>
        <a:effectRef idx="0">
          <a:schemeClr val="accent1"/>
        </a:effectRef>
        <a:fontRef idx="minor">
          <a:schemeClr val="dk1"/>
        </a:fontRef>
      </dsp:style>
    </dsp:sp>
    <dsp:sp modelId="{13B6DFCD-66E5-4ACF-94E6-8A319974FB38}">
      <dsp:nvSpPr>
        <dsp:cNvPr id="0" name=""/>
        <dsp:cNvSpPr/>
      </dsp:nvSpPr>
      <dsp:spPr>
        <a:xfrm>
          <a:off x="3728813" y="27415"/>
          <a:ext cx="1431689" cy="1304607"/>
        </a:xfrm>
        <a:prstGeom prst="ellipse">
          <a:avLst/>
        </a:prstGeom>
        <a:solidFill>
          <a:schemeClr val="accent2"/>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effectLst>
                <a:outerShdw blurRad="38100" dist="38100" dir="2700000" algn="tl">
                  <a:srgbClr val="000000">
                    <a:alpha val="43137"/>
                  </a:srgbClr>
                </a:outerShdw>
              </a:effectLst>
            </a:rPr>
            <a:t>Inpatient</a:t>
          </a:r>
          <a:endParaRPr lang="en-US" sz="1500" b="0" kern="1200" dirty="0">
            <a:effectLst>
              <a:outerShdw blurRad="38100" dist="38100" dir="2700000" algn="tl">
                <a:srgbClr val="000000">
                  <a:alpha val="43137"/>
                </a:srgbClr>
              </a:outerShdw>
            </a:effectLst>
          </a:endParaRPr>
        </a:p>
      </dsp:txBody>
      <dsp:txXfrm>
        <a:off x="3938479" y="218470"/>
        <a:ext cx="1012357" cy="922497"/>
      </dsp:txXfrm>
    </dsp:sp>
    <dsp:sp modelId="{CFCD7690-4FF1-444A-97C9-8F6F7AB81143}">
      <dsp:nvSpPr>
        <dsp:cNvPr id="0" name=""/>
        <dsp:cNvSpPr/>
      </dsp:nvSpPr>
      <dsp:spPr>
        <a:xfrm>
          <a:off x="5132111" y="27415"/>
          <a:ext cx="2147534" cy="130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ctr" defTabSz="711200">
            <a:lnSpc>
              <a:spcPct val="90000"/>
            </a:lnSpc>
            <a:spcBef>
              <a:spcPct val="0"/>
            </a:spcBef>
            <a:spcAft>
              <a:spcPct val="15000"/>
            </a:spcAft>
            <a:buChar char="••"/>
          </a:pPr>
          <a:r>
            <a:rPr lang="en-US" sz="1600" kern="1200" dirty="0" smtClean="0"/>
            <a:t>Admission Med Histories</a:t>
          </a:r>
          <a:endParaRPr lang="en-US" sz="1600" kern="1200" dirty="0"/>
        </a:p>
        <a:p>
          <a:pPr marL="171450" lvl="1" indent="-171450" algn="ctr" defTabSz="711200">
            <a:lnSpc>
              <a:spcPct val="90000"/>
            </a:lnSpc>
            <a:spcBef>
              <a:spcPct val="0"/>
            </a:spcBef>
            <a:spcAft>
              <a:spcPct val="15000"/>
            </a:spcAft>
            <a:buChar char="••"/>
          </a:pPr>
          <a:r>
            <a:rPr lang="en-US" sz="1600" kern="1200" dirty="0" smtClean="0"/>
            <a:t>Allergy Counseling</a:t>
          </a:r>
          <a:endParaRPr lang="en-US" sz="1600" kern="1200" dirty="0"/>
        </a:p>
        <a:p>
          <a:pPr marL="171450" lvl="1" indent="-171450" algn="ctr" defTabSz="711200">
            <a:lnSpc>
              <a:spcPct val="90000"/>
            </a:lnSpc>
            <a:spcBef>
              <a:spcPct val="0"/>
            </a:spcBef>
            <a:spcAft>
              <a:spcPct val="15000"/>
            </a:spcAft>
            <a:buChar char="••"/>
          </a:pPr>
          <a:r>
            <a:rPr lang="en-US" sz="1600" kern="1200" dirty="0" smtClean="0"/>
            <a:t>PCN allergy testing</a:t>
          </a:r>
          <a:endParaRPr lang="en-US" sz="1600" kern="1200" dirty="0"/>
        </a:p>
      </dsp:txBody>
      <dsp:txXfrm>
        <a:off x="5132111" y="27415"/>
        <a:ext cx="2147534" cy="1304607"/>
      </dsp:txXfrm>
    </dsp:sp>
    <dsp:sp modelId="{465119E5-66D6-48B2-B74D-A20A58A22C2F}">
      <dsp:nvSpPr>
        <dsp:cNvPr id="0" name=""/>
        <dsp:cNvSpPr/>
      </dsp:nvSpPr>
      <dsp:spPr>
        <a:xfrm>
          <a:off x="4062927" y="1703201"/>
          <a:ext cx="1534480" cy="1398274"/>
        </a:xfrm>
        <a:prstGeom prst="ellipse">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effectLst>
                <a:outerShdw blurRad="38100" dist="38100" dir="2700000" algn="tl">
                  <a:srgbClr val="000000">
                    <a:alpha val="43137"/>
                  </a:srgbClr>
                </a:outerShdw>
              </a:effectLst>
            </a:rPr>
            <a:t>Outpatient</a:t>
          </a:r>
          <a:endParaRPr lang="en-US" sz="1500" b="0" kern="1200" dirty="0">
            <a:effectLst>
              <a:outerShdw blurRad="38100" dist="38100" dir="2700000" algn="tl">
                <a:srgbClr val="000000">
                  <a:alpha val="43137"/>
                </a:srgbClr>
              </a:outerShdw>
            </a:effectLst>
          </a:endParaRPr>
        </a:p>
      </dsp:txBody>
      <dsp:txXfrm>
        <a:off x="4287646" y="1907973"/>
        <a:ext cx="1085042" cy="988730"/>
      </dsp:txXfrm>
    </dsp:sp>
    <dsp:sp modelId="{597F3BCA-766A-4AAB-9CB2-68CBC3953607}">
      <dsp:nvSpPr>
        <dsp:cNvPr id="0" name=""/>
        <dsp:cNvSpPr/>
      </dsp:nvSpPr>
      <dsp:spPr>
        <a:xfrm>
          <a:off x="5566978" y="1703201"/>
          <a:ext cx="2301721" cy="139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ctr" defTabSz="711200">
            <a:lnSpc>
              <a:spcPct val="90000"/>
            </a:lnSpc>
            <a:spcBef>
              <a:spcPct val="0"/>
            </a:spcBef>
            <a:spcAft>
              <a:spcPct val="15000"/>
            </a:spcAft>
            <a:buChar char="••"/>
          </a:pPr>
          <a:r>
            <a:rPr lang="en-US" sz="1600" kern="1200" dirty="0" smtClean="0"/>
            <a:t>Diabetes</a:t>
          </a:r>
          <a:endParaRPr lang="en-US" sz="1600" kern="1200" dirty="0"/>
        </a:p>
        <a:p>
          <a:pPr marL="171450" lvl="1" indent="-171450" algn="ctr" defTabSz="711200">
            <a:lnSpc>
              <a:spcPct val="90000"/>
            </a:lnSpc>
            <a:spcBef>
              <a:spcPct val="0"/>
            </a:spcBef>
            <a:spcAft>
              <a:spcPct val="15000"/>
            </a:spcAft>
            <a:buChar char="••"/>
          </a:pPr>
          <a:r>
            <a:rPr lang="en-US" sz="1600" kern="1200" dirty="0" smtClean="0"/>
            <a:t>ACE/ARBs/Diuretics</a:t>
          </a:r>
          <a:endParaRPr lang="en-US" sz="1600" kern="1200" dirty="0"/>
        </a:p>
        <a:p>
          <a:pPr marL="171450" lvl="1" indent="-171450" algn="ctr" defTabSz="711200">
            <a:lnSpc>
              <a:spcPct val="90000"/>
            </a:lnSpc>
            <a:spcBef>
              <a:spcPct val="0"/>
            </a:spcBef>
            <a:spcAft>
              <a:spcPct val="15000"/>
            </a:spcAft>
            <a:buChar char="••"/>
          </a:pPr>
          <a:r>
            <a:rPr lang="en-US" sz="1600" kern="1200" dirty="0" smtClean="0"/>
            <a:t>Post Discharge</a:t>
          </a:r>
          <a:endParaRPr lang="en-US" sz="1600" kern="1200" dirty="0"/>
        </a:p>
      </dsp:txBody>
      <dsp:txXfrm>
        <a:off x="5566978" y="1703201"/>
        <a:ext cx="2301721" cy="1398274"/>
      </dsp:txXfrm>
    </dsp:sp>
    <dsp:sp modelId="{B0056FC4-B303-4170-9F8A-3D03AED3F9D8}">
      <dsp:nvSpPr>
        <dsp:cNvPr id="0" name=""/>
        <dsp:cNvSpPr/>
      </dsp:nvSpPr>
      <dsp:spPr>
        <a:xfrm>
          <a:off x="3601352" y="3399150"/>
          <a:ext cx="1534480" cy="1398274"/>
        </a:xfrm>
        <a:prstGeom prst="ellipse">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effectLst>
                <a:outerShdw blurRad="38100" dist="38100" dir="2700000" algn="tl">
                  <a:srgbClr val="000000">
                    <a:alpha val="43137"/>
                  </a:srgbClr>
                </a:outerShdw>
              </a:effectLst>
            </a:rPr>
            <a:t>Technology</a:t>
          </a:r>
          <a:endParaRPr lang="en-US" sz="1500" b="0" kern="1200" dirty="0">
            <a:effectLst>
              <a:outerShdw blurRad="38100" dist="38100" dir="2700000" algn="tl">
                <a:srgbClr val="000000">
                  <a:alpha val="43137"/>
                </a:srgbClr>
              </a:outerShdw>
            </a:effectLst>
          </a:endParaRPr>
        </a:p>
      </dsp:txBody>
      <dsp:txXfrm>
        <a:off x="3826071" y="3603922"/>
        <a:ext cx="1085042" cy="988730"/>
      </dsp:txXfrm>
    </dsp:sp>
    <dsp:sp modelId="{0D1BED8E-3B1C-4A21-A59D-25CCCB1FE165}">
      <dsp:nvSpPr>
        <dsp:cNvPr id="0" name=""/>
        <dsp:cNvSpPr/>
      </dsp:nvSpPr>
      <dsp:spPr>
        <a:xfrm>
          <a:off x="5105403" y="3399150"/>
          <a:ext cx="2301721" cy="139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ctr" defTabSz="711200">
            <a:lnSpc>
              <a:spcPct val="90000"/>
            </a:lnSpc>
            <a:spcBef>
              <a:spcPct val="0"/>
            </a:spcBef>
            <a:spcAft>
              <a:spcPct val="15000"/>
            </a:spcAft>
            <a:buChar char="••"/>
          </a:pPr>
          <a:r>
            <a:rPr lang="en-US" sz="1600" kern="1200" dirty="0" smtClean="0"/>
            <a:t>Educational Materials</a:t>
          </a:r>
          <a:endParaRPr lang="en-US" sz="1600" kern="1200" dirty="0"/>
        </a:p>
        <a:p>
          <a:pPr marL="171450" lvl="1" indent="-171450" algn="ctr" defTabSz="711200">
            <a:lnSpc>
              <a:spcPct val="90000"/>
            </a:lnSpc>
            <a:spcBef>
              <a:spcPct val="0"/>
            </a:spcBef>
            <a:spcAft>
              <a:spcPct val="15000"/>
            </a:spcAft>
            <a:buChar char="••"/>
          </a:pPr>
          <a:r>
            <a:rPr lang="en-US" sz="1600" kern="1200" dirty="0" smtClean="0"/>
            <a:t>Workflow enhancements</a:t>
          </a:r>
          <a:endParaRPr lang="en-US" sz="1600" kern="1200" dirty="0"/>
        </a:p>
        <a:p>
          <a:pPr marL="171450" lvl="1" indent="-171450" algn="ctr" defTabSz="711200">
            <a:lnSpc>
              <a:spcPct val="90000"/>
            </a:lnSpc>
            <a:spcBef>
              <a:spcPct val="0"/>
            </a:spcBef>
            <a:spcAft>
              <a:spcPct val="15000"/>
            </a:spcAft>
            <a:buChar char="••"/>
          </a:pPr>
          <a:r>
            <a:rPr lang="en-US" sz="1600" kern="1200" dirty="0" smtClean="0"/>
            <a:t>Report building</a:t>
          </a:r>
          <a:endParaRPr lang="en-US" sz="1600" kern="1200" dirty="0"/>
        </a:p>
      </dsp:txBody>
      <dsp:txXfrm>
        <a:off x="5105403" y="3399150"/>
        <a:ext cx="2301721" cy="1398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953A-C63B-4E35-AB3C-2755F2DD467F}">
      <dsp:nvSpPr>
        <dsp:cNvPr id="0" name=""/>
        <dsp:cNvSpPr/>
      </dsp:nvSpPr>
      <dsp:spPr>
        <a:xfrm>
          <a:off x="2004219" y="0"/>
          <a:ext cx="4797425" cy="4797425"/>
        </a:xfrm>
        <a:prstGeom prst="diamond">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3D79F61-7EB0-439C-9EDF-D26D4692249C}">
      <dsp:nvSpPr>
        <dsp:cNvPr id="0" name=""/>
        <dsp:cNvSpPr/>
      </dsp:nvSpPr>
      <dsp:spPr>
        <a:xfrm>
          <a:off x="2459974" y="455755"/>
          <a:ext cx="1870995" cy="1870995"/>
        </a:xfrm>
        <a:prstGeom prst="roundRect">
          <a:avLst/>
        </a:prstGeom>
        <a:solidFill>
          <a:schemeClr val="accent2"/>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effectLst/>
            </a:rPr>
            <a:t>New Service</a:t>
          </a:r>
          <a:endParaRPr lang="en-US" sz="1800" b="0" kern="1200" dirty="0">
            <a:solidFill>
              <a:schemeClr val="tx1"/>
            </a:solidFill>
            <a:effectLst/>
          </a:endParaRPr>
        </a:p>
      </dsp:txBody>
      <dsp:txXfrm>
        <a:off x="2551308" y="547089"/>
        <a:ext cx="1688327" cy="1688327"/>
      </dsp:txXfrm>
    </dsp:sp>
    <dsp:sp modelId="{3C7DA27A-CB88-4CF6-914A-7F2F92C60936}">
      <dsp:nvSpPr>
        <dsp:cNvPr id="0" name=""/>
        <dsp:cNvSpPr/>
      </dsp:nvSpPr>
      <dsp:spPr>
        <a:xfrm>
          <a:off x="4474892" y="455755"/>
          <a:ext cx="1870995" cy="1870995"/>
        </a:xfrm>
        <a:prstGeom prst="round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effectLst/>
            </a:rPr>
            <a:t>No Method of Identification of Patients</a:t>
          </a:r>
          <a:endParaRPr lang="en-US" sz="1800" b="0" kern="1200" dirty="0">
            <a:solidFill>
              <a:schemeClr val="tx1"/>
            </a:solidFill>
            <a:effectLst/>
          </a:endParaRPr>
        </a:p>
      </dsp:txBody>
      <dsp:txXfrm>
        <a:off x="4566226" y="547089"/>
        <a:ext cx="1688327" cy="1688327"/>
      </dsp:txXfrm>
    </dsp:sp>
    <dsp:sp modelId="{FDAD6744-AC12-413E-A4D7-3E7EC325093E}">
      <dsp:nvSpPr>
        <dsp:cNvPr id="0" name=""/>
        <dsp:cNvSpPr/>
      </dsp:nvSpPr>
      <dsp:spPr>
        <a:xfrm>
          <a:off x="2459974" y="2470673"/>
          <a:ext cx="1870995" cy="1870995"/>
        </a:xfrm>
        <a:prstGeom prst="round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effectLst/>
            </a:rPr>
            <a:t>Many Epic Enhancements Needed</a:t>
          </a:r>
          <a:endParaRPr lang="en-US" sz="1800" b="0" kern="1200" dirty="0">
            <a:solidFill>
              <a:schemeClr val="tx1"/>
            </a:solidFill>
            <a:effectLst/>
          </a:endParaRPr>
        </a:p>
      </dsp:txBody>
      <dsp:txXfrm>
        <a:off x="2551308" y="2562007"/>
        <a:ext cx="1688327" cy="1688327"/>
      </dsp:txXfrm>
    </dsp:sp>
    <dsp:sp modelId="{05B01EEF-7CBF-46C3-8CB9-337D9B253CD1}">
      <dsp:nvSpPr>
        <dsp:cNvPr id="0" name=""/>
        <dsp:cNvSpPr/>
      </dsp:nvSpPr>
      <dsp:spPr>
        <a:xfrm>
          <a:off x="4474892" y="2470673"/>
          <a:ext cx="1870995" cy="1870995"/>
        </a:xfrm>
        <a:prstGeom prst="round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effectLst/>
            </a:rPr>
            <a:t>Unaccounted for MTM services (Telephone Calls)</a:t>
          </a:r>
          <a:endParaRPr lang="en-US" sz="1800" b="0" kern="1200" dirty="0">
            <a:solidFill>
              <a:schemeClr val="tx1"/>
            </a:solidFill>
            <a:effectLst/>
          </a:endParaRPr>
        </a:p>
      </dsp:txBody>
      <dsp:txXfrm>
        <a:off x="4566226" y="2562007"/>
        <a:ext cx="1688327" cy="1688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60EF-ED67-4243-B8E0-D44194EF66C3}">
      <dsp:nvSpPr>
        <dsp:cNvPr id="0" name=""/>
        <dsp:cNvSpPr/>
      </dsp:nvSpPr>
      <dsp:spPr>
        <a:xfrm>
          <a:off x="0" y="566280"/>
          <a:ext cx="8504238" cy="8568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D2831AE-DBAB-431D-8A36-72FA2214952A}">
      <dsp:nvSpPr>
        <dsp:cNvPr id="0" name=""/>
        <dsp:cNvSpPr/>
      </dsp:nvSpPr>
      <dsp:spPr>
        <a:xfrm>
          <a:off x="425211" y="64439"/>
          <a:ext cx="5952966" cy="100368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511300">
            <a:lnSpc>
              <a:spcPct val="90000"/>
            </a:lnSpc>
            <a:spcBef>
              <a:spcPct val="0"/>
            </a:spcBef>
            <a:spcAft>
              <a:spcPct val="35000"/>
            </a:spcAft>
          </a:pPr>
          <a:r>
            <a:rPr lang="en-US" sz="3400" kern="1200" dirty="0" smtClean="0">
              <a:effectLst>
                <a:outerShdw blurRad="38100" dist="38100" dir="2700000" algn="tl">
                  <a:srgbClr val="000000">
                    <a:alpha val="43137"/>
                  </a:srgbClr>
                </a:outerShdw>
              </a:effectLst>
            </a:rPr>
            <a:t>Build New Visit Type and Navigator</a:t>
          </a:r>
          <a:endParaRPr lang="en-US" sz="3400" kern="1200" dirty="0">
            <a:effectLst>
              <a:outerShdw blurRad="38100" dist="38100" dir="2700000" algn="tl">
                <a:srgbClr val="000000">
                  <a:alpha val="43137"/>
                </a:srgbClr>
              </a:outerShdw>
            </a:effectLst>
          </a:endParaRPr>
        </a:p>
      </dsp:txBody>
      <dsp:txXfrm>
        <a:off x="474207" y="113435"/>
        <a:ext cx="5854974" cy="905688"/>
      </dsp:txXfrm>
    </dsp:sp>
    <dsp:sp modelId="{45E59D37-5D0D-4DE9-873A-6C2218ACA1FA}">
      <dsp:nvSpPr>
        <dsp:cNvPr id="0" name=""/>
        <dsp:cNvSpPr/>
      </dsp:nvSpPr>
      <dsp:spPr>
        <a:xfrm>
          <a:off x="0" y="2108520"/>
          <a:ext cx="8504238" cy="8568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813C9CC-4A59-43E1-B6F9-7688549BB6EF}">
      <dsp:nvSpPr>
        <dsp:cNvPr id="0" name=""/>
        <dsp:cNvSpPr/>
      </dsp:nvSpPr>
      <dsp:spPr>
        <a:xfrm>
          <a:off x="425211" y="1606680"/>
          <a:ext cx="5952966" cy="100368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511300">
            <a:lnSpc>
              <a:spcPct val="90000"/>
            </a:lnSpc>
            <a:spcBef>
              <a:spcPct val="0"/>
            </a:spcBef>
            <a:spcAft>
              <a:spcPct val="35000"/>
            </a:spcAft>
          </a:pPr>
          <a:r>
            <a:rPr lang="en-US" sz="3400" kern="1200" dirty="0" smtClean="0">
              <a:effectLst>
                <a:outerShdw blurRad="38100" dist="38100" dir="2700000" algn="tl">
                  <a:srgbClr val="000000">
                    <a:alpha val="43137"/>
                  </a:srgbClr>
                </a:outerShdw>
              </a:effectLst>
            </a:rPr>
            <a:t>Create MTM Referral</a:t>
          </a:r>
          <a:endParaRPr lang="en-US" sz="3400" kern="1200" dirty="0">
            <a:effectLst>
              <a:outerShdw blurRad="38100" dist="38100" dir="2700000" algn="tl">
                <a:srgbClr val="000000">
                  <a:alpha val="43137"/>
                </a:srgbClr>
              </a:outerShdw>
            </a:effectLst>
          </a:endParaRPr>
        </a:p>
      </dsp:txBody>
      <dsp:txXfrm>
        <a:off x="474207" y="1655676"/>
        <a:ext cx="5854974" cy="905688"/>
      </dsp:txXfrm>
    </dsp:sp>
    <dsp:sp modelId="{3C64B6B6-067A-476D-8302-D8E97C10A929}">
      <dsp:nvSpPr>
        <dsp:cNvPr id="0" name=""/>
        <dsp:cNvSpPr/>
      </dsp:nvSpPr>
      <dsp:spPr>
        <a:xfrm>
          <a:off x="0" y="3650760"/>
          <a:ext cx="8504238" cy="8568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4C3BA13-95AA-4B3F-9D1B-00BFF7B352D3}">
      <dsp:nvSpPr>
        <dsp:cNvPr id="0" name=""/>
        <dsp:cNvSpPr/>
      </dsp:nvSpPr>
      <dsp:spPr>
        <a:xfrm>
          <a:off x="425211" y="3148920"/>
          <a:ext cx="5952966" cy="100368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511300">
            <a:lnSpc>
              <a:spcPct val="90000"/>
            </a:lnSpc>
            <a:spcBef>
              <a:spcPct val="0"/>
            </a:spcBef>
            <a:spcAft>
              <a:spcPct val="35000"/>
            </a:spcAft>
          </a:pPr>
          <a:r>
            <a:rPr lang="en-US" sz="3400" kern="1200" dirty="0" smtClean="0">
              <a:effectLst>
                <a:outerShdw blurRad="38100" dist="38100" dir="2700000" algn="tl">
                  <a:srgbClr val="000000">
                    <a:alpha val="43137"/>
                  </a:srgbClr>
                </a:outerShdw>
              </a:effectLst>
            </a:rPr>
            <a:t>Track Number of Referrals and Office Visits</a:t>
          </a:r>
          <a:endParaRPr lang="en-US" sz="3400" kern="1200" dirty="0">
            <a:effectLst>
              <a:outerShdw blurRad="38100" dist="38100" dir="2700000" algn="tl">
                <a:srgbClr val="000000">
                  <a:alpha val="43137"/>
                </a:srgbClr>
              </a:outerShdw>
            </a:effectLst>
          </a:endParaRPr>
        </a:p>
      </dsp:txBody>
      <dsp:txXfrm>
        <a:off x="474207" y="3197916"/>
        <a:ext cx="5854974"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37D8B-2F44-4B95-B4EA-7C0B313A46E0}">
      <dsp:nvSpPr>
        <dsp:cNvPr id="0" name=""/>
        <dsp:cNvSpPr/>
      </dsp:nvSpPr>
      <dsp:spPr>
        <a:xfrm>
          <a:off x="0" y="526407"/>
          <a:ext cx="8504238" cy="5796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3BDD74-252B-4904-A427-7048037C8D4C}">
      <dsp:nvSpPr>
        <dsp:cNvPr id="0" name=""/>
        <dsp:cNvSpPr/>
      </dsp:nvSpPr>
      <dsp:spPr>
        <a:xfrm>
          <a:off x="425211" y="186927"/>
          <a:ext cx="5952966" cy="67896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rPr>
            <a:t>Add in Pharmacy Visits other then MTM specific and Build a HOMES visit type</a:t>
          </a:r>
          <a:endParaRPr lang="en-US" sz="2300" kern="1200" dirty="0">
            <a:effectLst>
              <a:outerShdw blurRad="38100" dist="38100" dir="2700000" algn="tl">
                <a:srgbClr val="000000">
                  <a:alpha val="43137"/>
                </a:srgbClr>
              </a:outerShdw>
            </a:effectLst>
          </a:endParaRPr>
        </a:p>
      </dsp:txBody>
      <dsp:txXfrm>
        <a:off x="458355" y="220071"/>
        <a:ext cx="5886678" cy="612672"/>
      </dsp:txXfrm>
    </dsp:sp>
    <dsp:sp modelId="{B31BE7D4-AD3C-4361-AD33-FCB431841810}">
      <dsp:nvSpPr>
        <dsp:cNvPr id="0" name=""/>
        <dsp:cNvSpPr/>
      </dsp:nvSpPr>
      <dsp:spPr>
        <a:xfrm>
          <a:off x="0" y="1569687"/>
          <a:ext cx="8504238" cy="5796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37730D7-1C79-4450-BCD0-A3B3D76A3266}">
      <dsp:nvSpPr>
        <dsp:cNvPr id="0" name=""/>
        <dsp:cNvSpPr/>
      </dsp:nvSpPr>
      <dsp:spPr>
        <a:xfrm>
          <a:off x="425211" y="1230207"/>
          <a:ext cx="5952966" cy="67896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rPr>
            <a:t>Start Tracking No Shows</a:t>
          </a:r>
          <a:endParaRPr lang="en-US" sz="2300" kern="1200" dirty="0">
            <a:effectLst>
              <a:outerShdw blurRad="38100" dist="38100" dir="2700000" algn="tl">
                <a:srgbClr val="000000">
                  <a:alpha val="43137"/>
                </a:srgbClr>
              </a:outerShdw>
            </a:effectLst>
          </a:endParaRPr>
        </a:p>
      </dsp:txBody>
      <dsp:txXfrm>
        <a:off x="458355" y="1263351"/>
        <a:ext cx="5886678" cy="612672"/>
      </dsp:txXfrm>
    </dsp:sp>
    <dsp:sp modelId="{25ECE676-B12F-4D6B-8D84-EF7F08AF4998}">
      <dsp:nvSpPr>
        <dsp:cNvPr id="0" name=""/>
        <dsp:cNvSpPr/>
      </dsp:nvSpPr>
      <dsp:spPr>
        <a:xfrm>
          <a:off x="0" y="2612967"/>
          <a:ext cx="8504238" cy="5796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A739288-DD2F-4602-80C1-000604725996}">
      <dsp:nvSpPr>
        <dsp:cNvPr id="0" name=""/>
        <dsp:cNvSpPr/>
      </dsp:nvSpPr>
      <dsp:spPr>
        <a:xfrm>
          <a:off x="425211" y="2273487"/>
          <a:ext cx="5952966" cy="67896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rPr>
            <a:t>Off load some inpatient discharge counseling to post discharge visits</a:t>
          </a:r>
          <a:endParaRPr lang="en-US" sz="2300" kern="1200" dirty="0">
            <a:effectLst>
              <a:outerShdw blurRad="38100" dist="38100" dir="2700000" algn="tl">
                <a:srgbClr val="000000">
                  <a:alpha val="43137"/>
                </a:srgbClr>
              </a:outerShdw>
            </a:effectLst>
          </a:endParaRPr>
        </a:p>
      </dsp:txBody>
      <dsp:txXfrm>
        <a:off x="458355" y="2306631"/>
        <a:ext cx="5886678" cy="612672"/>
      </dsp:txXfrm>
    </dsp:sp>
    <dsp:sp modelId="{C0A19D22-3DFA-468A-B0FB-2471FEA3CD59}">
      <dsp:nvSpPr>
        <dsp:cNvPr id="0" name=""/>
        <dsp:cNvSpPr/>
      </dsp:nvSpPr>
      <dsp:spPr>
        <a:xfrm>
          <a:off x="0" y="3656247"/>
          <a:ext cx="8504238" cy="57960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EED6C8A-082B-478A-8A4A-8AE7369F0ADE}">
      <dsp:nvSpPr>
        <dsp:cNvPr id="0" name=""/>
        <dsp:cNvSpPr/>
      </dsp:nvSpPr>
      <dsp:spPr>
        <a:xfrm>
          <a:off x="425211" y="3316767"/>
          <a:ext cx="5952966" cy="67896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1022350">
            <a:lnSpc>
              <a:spcPct val="90000"/>
            </a:lnSpc>
            <a:spcBef>
              <a:spcPct val="0"/>
            </a:spcBef>
            <a:spcAft>
              <a:spcPct val="35000"/>
            </a:spcAft>
          </a:pPr>
          <a:r>
            <a:rPr lang="en-US" sz="2300" kern="1200" dirty="0" smtClean="0">
              <a:effectLst>
                <a:outerShdw blurRad="38100" dist="38100" dir="2700000" algn="tl">
                  <a:srgbClr val="000000">
                    <a:alpha val="43137"/>
                  </a:srgbClr>
                </a:outerShdw>
              </a:effectLst>
            </a:rPr>
            <a:t>Obtain MTM certification for each provider</a:t>
          </a:r>
          <a:endParaRPr lang="en-US" sz="2300" kern="1200" dirty="0">
            <a:effectLst>
              <a:outerShdw blurRad="38100" dist="38100" dir="2700000" algn="tl">
                <a:srgbClr val="000000">
                  <a:alpha val="43137"/>
                </a:srgbClr>
              </a:outerShdw>
            </a:effectLst>
          </a:endParaRPr>
        </a:p>
      </dsp:txBody>
      <dsp:txXfrm>
        <a:off x="458355" y="3349911"/>
        <a:ext cx="5886678"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drawing1.xml><?xml version="1.0" encoding="utf-8"?>
<c:userShapes xmlns:c="http://schemas.openxmlformats.org/drawingml/2006/chart">
  <cdr:relSizeAnchor xmlns:cdr="http://schemas.openxmlformats.org/drawingml/2006/chartDrawing">
    <cdr:from>
      <cdr:x>0.75862</cdr:x>
      <cdr:y>0.0678</cdr:y>
    </cdr:from>
    <cdr:to>
      <cdr:x>0.94554</cdr:x>
      <cdr:y>0.28814</cdr:y>
    </cdr:to>
    <cdr:sp macro="" textlink="">
      <cdr:nvSpPr>
        <cdr:cNvPr id="2" name="Rectangle 1"/>
        <cdr:cNvSpPr/>
      </cdr:nvSpPr>
      <cdr:spPr>
        <a:xfrm xmlns:a="http://schemas.openxmlformats.org/drawingml/2006/main">
          <a:off x="6705600" y="304800"/>
          <a:ext cx="1652223" cy="990605"/>
        </a:xfrm>
        <a:prstGeom xmlns:a="http://schemas.openxmlformats.org/drawingml/2006/main" prst="rect">
          <a:avLst/>
        </a:prstGeom>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800" b="1" dirty="0" smtClean="0">
              <a:solidFill>
                <a:schemeClr val="tx2"/>
              </a:solidFill>
            </a:rPr>
            <a:t>Goals:</a:t>
          </a:r>
        </a:p>
        <a:p xmlns:a="http://schemas.openxmlformats.org/drawingml/2006/main">
          <a:r>
            <a:rPr lang="en-US" sz="1800" dirty="0" smtClean="0">
              <a:solidFill>
                <a:schemeClr val="tx2"/>
              </a:solidFill>
            </a:rPr>
            <a:t>DY4 - 500</a:t>
          </a:r>
        </a:p>
        <a:p xmlns:a="http://schemas.openxmlformats.org/drawingml/2006/main">
          <a:r>
            <a:rPr lang="en-US" sz="1800" dirty="0" smtClean="0">
              <a:solidFill>
                <a:schemeClr val="tx2"/>
              </a:solidFill>
            </a:rPr>
            <a:t>DY5 – 1,100</a:t>
          </a:r>
          <a:endParaRPr lang="en-US" sz="1800"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0.75862</cdr:x>
      <cdr:y>0.0678</cdr:y>
    </cdr:from>
    <cdr:to>
      <cdr:x>0.94554</cdr:x>
      <cdr:y>0.28814</cdr:y>
    </cdr:to>
    <cdr:sp macro="" textlink="">
      <cdr:nvSpPr>
        <cdr:cNvPr id="2" name="Rectangle 1"/>
        <cdr:cNvSpPr/>
      </cdr:nvSpPr>
      <cdr:spPr>
        <a:xfrm xmlns:a="http://schemas.openxmlformats.org/drawingml/2006/main">
          <a:off x="6705600" y="304800"/>
          <a:ext cx="1652223" cy="990605"/>
        </a:xfrm>
        <a:prstGeom xmlns:a="http://schemas.openxmlformats.org/drawingml/2006/main" prst="rect">
          <a:avLst/>
        </a:prstGeom>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800" b="1" dirty="0" smtClean="0">
              <a:solidFill>
                <a:sysClr val="windowText" lastClr="000000"/>
              </a:solidFill>
            </a:rPr>
            <a:t>Goals:</a:t>
          </a:r>
        </a:p>
        <a:p xmlns:a="http://schemas.openxmlformats.org/drawingml/2006/main">
          <a:r>
            <a:rPr lang="en-US" sz="1800" dirty="0" smtClean="0">
              <a:solidFill>
                <a:sysClr val="windowText" lastClr="000000"/>
              </a:solidFill>
            </a:rPr>
            <a:t>DY4 - 500</a:t>
          </a:r>
        </a:p>
        <a:p xmlns:a="http://schemas.openxmlformats.org/drawingml/2006/main">
          <a:r>
            <a:rPr lang="en-US" sz="1800" dirty="0" smtClean="0">
              <a:solidFill>
                <a:sysClr val="windowText" lastClr="000000"/>
              </a:solidFill>
            </a:rPr>
            <a:t>DY5 – 1,100</a:t>
          </a:r>
          <a:endParaRPr lang="en-US" sz="18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0.43868</cdr:x>
      <cdr:y>0.69492</cdr:y>
    </cdr:from>
    <cdr:to>
      <cdr:x>0.5964</cdr:x>
      <cdr:y>0.86485</cdr:y>
    </cdr:to>
    <cdr:sp macro="" textlink="">
      <cdr:nvSpPr>
        <cdr:cNvPr id="2" name="TextBox 1"/>
        <cdr:cNvSpPr txBox="1"/>
      </cdr:nvSpPr>
      <cdr:spPr>
        <a:xfrm xmlns:a="http://schemas.openxmlformats.org/drawingml/2006/main">
          <a:off x="3810759" y="3124200"/>
          <a:ext cx="1370082" cy="763971"/>
        </a:xfrm>
        <a:prstGeom xmlns:a="http://schemas.openxmlformats.org/drawingml/2006/main" prst="rect">
          <a:avLst/>
        </a:prstGeom>
        <a:ln xmlns:a="http://schemas.openxmlformats.org/drawingml/2006/main" w="38100"/>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en-US" sz="1300" b="1" dirty="0" smtClean="0">
              <a:solidFill>
                <a:sysClr val="windowText" lastClr="000000"/>
              </a:solidFill>
            </a:rPr>
            <a:t>PAC started doing scheduling</a:t>
          </a:r>
          <a:endParaRPr lang="en-US" sz="1300" b="1"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10A8E0B5-354E-4439-B73E-DB4115CDC320}" type="datetimeFigureOut">
              <a:rPr lang="en-US" smtClean="0"/>
              <a:t>8/6/2015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F102B6B-810F-431E-8F86-AC5AFFEBC4E5}" type="slidenum">
              <a:rPr lang="en-US" smtClean="0"/>
              <a:t>‹#›</a:t>
            </a:fld>
            <a:endParaRPr lang="en-US"/>
          </a:p>
        </p:txBody>
      </p:sp>
    </p:spTree>
    <p:extLst>
      <p:ext uri="{BB962C8B-B14F-4D97-AF65-F5344CB8AC3E}">
        <p14:creationId xmlns:p14="http://schemas.microsoft.com/office/powerpoint/2010/main" val="1345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1</a:t>
            </a:fld>
            <a:endParaRPr lang="en-US"/>
          </a:p>
        </p:txBody>
      </p:sp>
    </p:spTree>
    <p:extLst>
      <p:ext uri="{BB962C8B-B14F-4D97-AF65-F5344CB8AC3E}">
        <p14:creationId xmlns:p14="http://schemas.microsoft.com/office/powerpoint/2010/main" val="344572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54</a:t>
            </a:fld>
            <a:endParaRPr lang="en-US"/>
          </a:p>
        </p:txBody>
      </p:sp>
    </p:spTree>
    <p:extLst>
      <p:ext uri="{BB962C8B-B14F-4D97-AF65-F5344CB8AC3E}">
        <p14:creationId xmlns:p14="http://schemas.microsoft.com/office/powerpoint/2010/main" val="30392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a:noFill/>
        </p:spPr>
        <p:txBody>
          <a:bodyPr/>
          <a:lstStyle>
            <a:lvl1pPr defTabSz="465138">
              <a:defRPr b="1">
                <a:solidFill>
                  <a:schemeClr val="tx1"/>
                </a:solidFill>
                <a:latin typeface="Arial" charset="0"/>
                <a:ea typeface="ＭＳ Ｐゴシック" pitchFamily="34" charset="-128"/>
              </a:defRPr>
            </a:lvl1pPr>
            <a:lvl2pPr marL="742950" indent="-285750" defTabSz="465138">
              <a:defRPr b="1">
                <a:solidFill>
                  <a:schemeClr val="tx1"/>
                </a:solidFill>
                <a:latin typeface="Arial" charset="0"/>
                <a:ea typeface="ＭＳ Ｐゴシック" pitchFamily="34" charset="-128"/>
              </a:defRPr>
            </a:lvl2pPr>
            <a:lvl3pPr marL="1143000" indent="-228600" defTabSz="465138">
              <a:defRPr b="1">
                <a:solidFill>
                  <a:schemeClr val="tx1"/>
                </a:solidFill>
                <a:latin typeface="Arial" charset="0"/>
                <a:ea typeface="ＭＳ Ｐゴシック" pitchFamily="34" charset="-128"/>
              </a:defRPr>
            </a:lvl3pPr>
            <a:lvl4pPr marL="1600200" indent="-228600" defTabSz="465138">
              <a:defRPr b="1">
                <a:solidFill>
                  <a:schemeClr val="tx1"/>
                </a:solidFill>
                <a:latin typeface="Arial" charset="0"/>
                <a:ea typeface="ＭＳ Ｐゴシック" pitchFamily="34" charset="-128"/>
              </a:defRPr>
            </a:lvl4pPr>
            <a:lvl5pPr marL="2057400" indent="-228600" defTabSz="465138">
              <a:defRPr b="1">
                <a:solidFill>
                  <a:schemeClr val="tx1"/>
                </a:solidFill>
                <a:latin typeface="Arial" charset="0"/>
                <a:ea typeface="ＭＳ Ｐゴシック" pitchFamily="34" charset="-128"/>
              </a:defRPr>
            </a:lvl5pPr>
            <a:lvl6pPr marL="2514600" indent="-228600" defTabSz="465138"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65138"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65138"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65138" eaLnBrk="0" fontAlgn="base" hangingPunct="0">
              <a:spcBef>
                <a:spcPct val="0"/>
              </a:spcBef>
              <a:spcAft>
                <a:spcPct val="0"/>
              </a:spcAft>
              <a:defRPr b="1">
                <a:solidFill>
                  <a:schemeClr val="tx1"/>
                </a:solidFill>
                <a:latin typeface="Arial" charset="0"/>
                <a:ea typeface="ＭＳ Ｐゴシック" pitchFamily="34" charset="-128"/>
              </a:defRPr>
            </a:lvl9pPr>
          </a:lstStyle>
          <a:p>
            <a:fld id="{AB30EDFB-2065-433B-9311-EB48C6F8A3F1}" type="slidenum">
              <a:rPr lang="en-US" altLang="en-US" b="0">
                <a:solidFill>
                  <a:srgbClr val="000000"/>
                </a:solidFill>
                <a:latin typeface="Calibri" pitchFamily="34" charset="0"/>
              </a:rPr>
              <a:pPr/>
              <a:t>64</a:t>
            </a:fld>
            <a:endParaRPr lang="en-US" altLang="en-US" b="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noFill/>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09">
              <a:defRPr sz="2400" i="1">
                <a:solidFill>
                  <a:schemeClr val="tx1"/>
                </a:solidFill>
                <a:latin typeface="Times New Roman" pitchFamily="18" charset="0"/>
                <a:ea typeface="ＭＳ Ｐゴシック" pitchFamily="34" charset="-128"/>
              </a:defRPr>
            </a:lvl1pPr>
            <a:lvl2pPr marL="743759" indent="-286061" defTabSz="928109">
              <a:defRPr sz="2400" i="1">
                <a:solidFill>
                  <a:schemeClr val="tx1"/>
                </a:solidFill>
                <a:latin typeface="Times New Roman" pitchFamily="18" charset="0"/>
                <a:ea typeface="ＭＳ Ｐゴシック" pitchFamily="34" charset="-128"/>
              </a:defRPr>
            </a:lvl2pPr>
            <a:lvl3pPr marL="1144244" indent="-228848" defTabSz="928109">
              <a:defRPr sz="2400" i="1">
                <a:solidFill>
                  <a:schemeClr val="tx1"/>
                </a:solidFill>
                <a:latin typeface="Times New Roman" pitchFamily="18" charset="0"/>
                <a:ea typeface="ＭＳ Ｐゴシック" pitchFamily="34" charset="-128"/>
              </a:defRPr>
            </a:lvl3pPr>
            <a:lvl4pPr marL="1601942" indent="-228848" defTabSz="928109">
              <a:defRPr sz="2400" i="1">
                <a:solidFill>
                  <a:schemeClr val="tx1"/>
                </a:solidFill>
                <a:latin typeface="Times New Roman" pitchFamily="18" charset="0"/>
                <a:ea typeface="ＭＳ Ｐゴシック" pitchFamily="34" charset="-128"/>
              </a:defRPr>
            </a:lvl4pPr>
            <a:lvl5pPr marL="2059640" indent="-228848" defTabSz="928109">
              <a:defRPr sz="2400" i="1">
                <a:solidFill>
                  <a:schemeClr val="tx1"/>
                </a:solidFill>
                <a:latin typeface="Times New Roman" pitchFamily="18" charset="0"/>
                <a:ea typeface="ＭＳ Ｐゴシック" pitchFamily="34" charset="-128"/>
              </a:defRPr>
            </a:lvl5pPr>
            <a:lvl6pPr marL="2517338"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938CC7E7-AC12-4B78-A0B8-3A542FFF6A47}" type="slidenum">
              <a:rPr lang="en-US" altLang="en-US" sz="1200" i="0">
                <a:solidFill>
                  <a:prstClr val="black"/>
                </a:solidFill>
              </a:rPr>
              <a:pPr/>
              <a:t>65</a:t>
            </a:fld>
            <a:endParaRPr lang="en-US" altLang="en-US" sz="1200" i="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noFill/>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09">
              <a:defRPr sz="2400" i="1">
                <a:solidFill>
                  <a:schemeClr val="tx1"/>
                </a:solidFill>
                <a:latin typeface="Times New Roman" pitchFamily="18" charset="0"/>
                <a:ea typeface="ＭＳ Ｐゴシック" pitchFamily="34" charset="-128"/>
              </a:defRPr>
            </a:lvl1pPr>
            <a:lvl2pPr marL="743759" indent="-286061" defTabSz="928109">
              <a:defRPr sz="2400" i="1">
                <a:solidFill>
                  <a:schemeClr val="tx1"/>
                </a:solidFill>
                <a:latin typeface="Times New Roman" pitchFamily="18" charset="0"/>
                <a:ea typeface="ＭＳ Ｐゴシック" pitchFamily="34" charset="-128"/>
              </a:defRPr>
            </a:lvl2pPr>
            <a:lvl3pPr marL="1144244" indent="-228848" defTabSz="928109">
              <a:defRPr sz="2400" i="1">
                <a:solidFill>
                  <a:schemeClr val="tx1"/>
                </a:solidFill>
                <a:latin typeface="Times New Roman" pitchFamily="18" charset="0"/>
                <a:ea typeface="ＭＳ Ｐゴシック" pitchFamily="34" charset="-128"/>
              </a:defRPr>
            </a:lvl3pPr>
            <a:lvl4pPr marL="1601942" indent="-228848" defTabSz="928109">
              <a:defRPr sz="2400" i="1">
                <a:solidFill>
                  <a:schemeClr val="tx1"/>
                </a:solidFill>
                <a:latin typeface="Times New Roman" pitchFamily="18" charset="0"/>
                <a:ea typeface="ＭＳ Ｐゴシック" pitchFamily="34" charset="-128"/>
              </a:defRPr>
            </a:lvl4pPr>
            <a:lvl5pPr marL="2059640" indent="-228848" defTabSz="928109">
              <a:defRPr sz="2400" i="1">
                <a:solidFill>
                  <a:schemeClr val="tx1"/>
                </a:solidFill>
                <a:latin typeface="Times New Roman" pitchFamily="18" charset="0"/>
                <a:ea typeface="ＭＳ Ｐゴシック" pitchFamily="34" charset="-128"/>
              </a:defRPr>
            </a:lvl5pPr>
            <a:lvl6pPr marL="2517338"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28109"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D1B231AA-09F1-4994-8944-AF62D1138917}" type="slidenum">
              <a:rPr lang="en-US" altLang="en-US" sz="1200" i="0">
                <a:solidFill>
                  <a:prstClr val="black"/>
                </a:solidFill>
              </a:rPr>
              <a:pPr/>
              <a:t>66</a:t>
            </a:fld>
            <a:endParaRPr lang="en-US" altLang="en-US" sz="1200" i="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67</a:t>
            </a:fld>
            <a:endParaRPr lang="en-US"/>
          </a:p>
        </p:txBody>
      </p:sp>
    </p:spTree>
    <p:extLst>
      <p:ext uri="{BB962C8B-B14F-4D97-AF65-F5344CB8AC3E}">
        <p14:creationId xmlns:p14="http://schemas.microsoft.com/office/powerpoint/2010/main" val="399894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2</a:t>
            </a:fld>
            <a:endParaRPr lang="en-US"/>
          </a:p>
        </p:txBody>
      </p:sp>
    </p:spTree>
    <p:extLst>
      <p:ext uri="{BB962C8B-B14F-4D97-AF65-F5344CB8AC3E}">
        <p14:creationId xmlns:p14="http://schemas.microsoft.com/office/powerpoint/2010/main" val="293901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E86913-E58D-4FF1-BFB9-620797E884FD}"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88">
              <a:defRPr sz="2400" i="1">
                <a:solidFill>
                  <a:schemeClr val="tx1"/>
                </a:solidFill>
                <a:latin typeface="Times New Roman" pitchFamily="18" charset="0"/>
                <a:ea typeface="ＭＳ Ｐゴシック" pitchFamily="34" charset="-128"/>
              </a:defRPr>
            </a:lvl1pPr>
            <a:lvl2pPr marL="743759" indent="-286061" defTabSz="931288">
              <a:defRPr sz="2400" i="1">
                <a:solidFill>
                  <a:schemeClr val="tx1"/>
                </a:solidFill>
                <a:latin typeface="Times New Roman" pitchFamily="18" charset="0"/>
                <a:ea typeface="ＭＳ Ｐゴシック" pitchFamily="34" charset="-128"/>
              </a:defRPr>
            </a:lvl2pPr>
            <a:lvl3pPr marL="1144244" indent="-228848" defTabSz="931288">
              <a:defRPr sz="2400" i="1">
                <a:solidFill>
                  <a:schemeClr val="tx1"/>
                </a:solidFill>
                <a:latin typeface="Times New Roman" pitchFamily="18" charset="0"/>
                <a:ea typeface="ＭＳ Ｐゴシック" pitchFamily="34" charset="-128"/>
              </a:defRPr>
            </a:lvl3pPr>
            <a:lvl4pPr marL="1601942" indent="-228848" defTabSz="931288">
              <a:defRPr sz="2400" i="1">
                <a:solidFill>
                  <a:schemeClr val="tx1"/>
                </a:solidFill>
                <a:latin typeface="Times New Roman" pitchFamily="18" charset="0"/>
                <a:ea typeface="ＭＳ Ｐゴシック" pitchFamily="34" charset="-128"/>
              </a:defRPr>
            </a:lvl4pPr>
            <a:lvl5pPr marL="2059640" indent="-228848" defTabSz="931288">
              <a:defRPr sz="2400" i="1">
                <a:solidFill>
                  <a:schemeClr val="tx1"/>
                </a:solidFill>
                <a:latin typeface="Times New Roman" pitchFamily="18" charset="0"/>
                <a:ea typeface="ＭＳ Ｐゴシック" pitchFamily="34" charset="-128"/>
              </a:defRPr>
            </a:lvl5pPr>
            <a:lvl6pPr marL="2517338"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5035"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32733"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90431" indent="-228848" defTabSz="931288"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fld id="{C8A8A28A-E6C0-4CF0-A48A-CD981F0F68BA}" type="slidenum">
              <a:rPr lang="en-US" altLang="en-US" sz="1200" i="0">
                <a:solidFill>
                  <a:prstClr val="black"/>
                </a:solidFill>
              </a:rPr>
              <a:pPr/>
              <a:t>4</a:t>
            </a:fld>
            <a:endParaRPr lang="en-US" altLang="en-US" sz="1200" i="0">
              <a:solidFill>
                <a:prstClr val="black"/>
              </a:solidFill>
            </a:endParaRPr>
          </a:p>
        </p:txBody>
      </p:sp>
      <p:sp>
        <p:nvSpPr>
          <p:cNvPr id="109571" name="Rectangle 2"/>
          <p:cNvSpPr>
            <a:spLocks noGrp="1" noChangeArrowheads="1"/>
          </p:cNvSpPr>
          <p:nvPr>
            <p:ph type="body" idx="1"/>
          </p:nvPr>
        </p:nvSpPr>
        <p:spPr>
          <a:xfrm>
            <a:off x="898443" y="4414592"/>
            <a:ext cx="5059563" cy="4462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8" tIns="46616" rIns="94838" bIns="46616"/>
          <a:lstStyle/>
          <a:p>
            <a:r>
              <a:rPr lang="en-US" altLang="en-US" dirty="0" smtClean="0">
                <a:latin typeface="Calibri" pitchFamily="34" charset="0"/>
                <a:ea typeface="ＭＳ Ｐゴシック" pitchFamily="34" charset="-128"/>
              </a:rPr>
              <a:t>Nolan’s model--three questions and PDSA, but not just one PDSA.  Difference between this and </a:t>
            </a:r>
            <a:r>
              <a:rPr lang="en-US" altLang="en-US" dirty="0" err="1" smtClean="0">
                <a:latin typeface="Calibri" pitchFamily="34" charset="0"/>
                <a:ea typeface="ＭＳ Ｐゴシック" pitchFamily="34" charset="-128"/>
              </a:rPr>
              <a:t>Juran</a:t>
            </a:r>
            <a:r>
              <a:rPr lang="en-US" altLang="en-US" dirty="0" smtClean="0">
                <a:latin typeface="Calibri" pitchFamily="34" charset="0"/>
                <a:ea typeface="ＭＳ Ｐゴシック" pitchFamily="34" charset="-128"/>
              </a:rPr>
              <a:t> is the emphasis on repeated PDSA cycles</a:t>
            </a:r>
          </a:p>
        </p:txBody>
      </p:sp>
      <p:sp>
        <p:nvSpPr>
          <p:cNvPr id="109572" name="Rectangle 3"/>
          <p:cNvSpPr>
            <a:spLocks noGrp="1" noRot="1" noChangeAspect="1" noChangeArrowheads="1" noTextEdit="1"/>
          </p:cNvSpPr>
          <p:nvPr>
            <p:ph type="sldImg"/>
          </p:nvPr>
        </p:nvSpPr>
        <p:spPr>
          <a:xfrm>
            <a:off x="1114425" y="703263"/>
            <a:ext cx="4630738" cy="3473450"/>
          </a:xfrm>
          <a:noFill/>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5</a:t>
            </a:fld>
            <a:endParaRPr lang="en-US"/>
          </a:p>
        </p:txBody>
      </p:sp>
    </p:spTree>
    <p:extLst>
      <p:ext uri="{BB962C8B-B14F-4D97-AF65-F5344CB8AC3E}">
        <p14:creationId xmlns:p14="http://schemas.microsoft.com/office/powerpoint/2010/main" val="357002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t>16</a:t>
            </a:fld>
            <a:endParaRPr lang="en-US"/>
          </a:p>
        </p:txBody>
      </p:sp>
    </p:spTree>
    <p:extLst>
      <p:ext uri="{BB962C8B-B14F-4D97-AF65-F5344CB8AC3E}">
        <p14:creationId xmlns:p14="http://schemas.microsoft.com/office/powerpoint/2010/main" val="99662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7593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02B6B-810F-431E-8F86-AC5AFFEBC4E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7593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8/6/2015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33161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269042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442660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99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8/6/2015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070476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13228646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8928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1411536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78714235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3167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123775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213606887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2964314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94287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001870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02277019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27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1221B0-068B-48B8-B24A-FF9BE19A7E0F}" type="datetimeFigureOut">
              <a:rPr lang="en-US" smtClean="0"/>
              <a:pPr/>
              <a:t>8/6/2015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690762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400290" y="6000640"/>
            <a:ext cx="1743710" cy="855980"/>
          </a:xfrm>
          <a:prstGeom prst="rect">
            <a:avLst/>
          </a:prstGeom>
        </p:spPr>
      </p:pic>
    </p:spTree>
    <p:extLst>
      <p:ext uri="{BB962C8B-B14F-4D97-AF65-F5344CB8AC3E}">
        <p14:creationId xmlns:p14="http://schemas.microsoft.com/office/powerpoint/2010/main" val="46738549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1586950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6448813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454529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7162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56191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1768594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9020938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21930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797608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221B0-068B-48B8-B24A-FF9BE19A7E0F}"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22632595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7A216CB-DCC6-491D-967A-EDC9B08EA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472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8882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0412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988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1575888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146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558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002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923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84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757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64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885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4025" y="228600"/>
            <a:ext cx="6962775" cy="1028700"/>
          </a:xfrm>
        </p:spPr>
        <p:txBody>
          <a:bodyPr/>
          <a:lstStyle>
            <a:lvl1pPr>
              <a:defRPr sz="2400"/>
            </a:lvl1pPr>
          </a:lstStyle>
          <a:p>
            <a:r>
              <a:rPr lang="en-US" smtClean="0"/>
              <a:t>Click to edit Master title style</a:t>
            </a:r>
            <a:endParaRPr lang="en-US"/>
          </a:p>
        </p:txBody>
      </p:sp>
      <p:sp>
        <p:nvSpPr>
          <p:cNvPr id="3" name="Slide Number Placeholder 4"/>
          <p:cNvSpPr>
            <a:spLocks noGrp="1"/>
          </p:cNvSpPr>
          <p:nvPr>
            <p:ph type="sldNum" sz="quarter" idx="10"/>
          </p:nvPr>
        </p:nvSpPr>
        <p:spPr>
          <a:xfrm>
            <a:off x="6553200" y="6356350"/>
            <a:ext cx="2133600" cy="365125"/>
          </a:xfrm>
          <a:prstGeom prst="rect">
            <a:avLst/>
          </a:prstGeom>
        </p:spPr>
        <p:txBody>
          <a:bodyPr/>
          <a:lstStyle>
            <a:lvl1pPr algn="r">
              <a:defRPr sz="1200">
                <a:solidFill>
                  <a:schemeClr val="tx1">
                    <a:tint val="75000"/>
                  </a:schemeClr>
                </a:solidFill>
              </a:defRPr>
            </a:lvl1pPr>
          </a:lstStyle>
          <a:p>
            <a:pPr fontAlgn="base">
              <a:spcBef>
                <a:spcPct val="0"/>
              </a:spcBef>
              <a:spcAft>
                <a:spcPct val="0"/>
              </a:spcAft>
              <a:defRPr/>
            </a:pPr>
            <a:fld id="{B30722AA-7F41-492B-91E7-AD57770B5C55}" type="slidenum">
              <a:rPr lang="en-US">
                <a:solidFill>
                  <a:srgbClr val="000000">
                    <a:tint val="75000"/>
                  </a:srgbClr>
                </a:solidFill>
                <a:cs typeface="Arial" charset="0"/>
              </a:rPr>
              <a:pPr fontAlgn="base">
                <a:spcBef>
                  <a:spcPct val="0"/>
                </a:spcBef>
                <a:spcAft>
                  <a:spcPct val="0"/>
                </a:spcAft>
                <a:defRPr/>
              </a:pPr>
              <a:t>‹#›</a:t>
            </a:fld>
            <a:endParaRPr lang="en-US">
              <a:solidFill>
                <a:srgbClr val="000000">
                  <a:tint val="75000"/>
                </a:srgbClr>
              </a:solidFill>
              <a:cs typeface="Arial" charset="0"/>
            </a:endParaRPr>
          </a:p>
        </p:txBody>
      </p:sp>
      <p:sp>
        <p:nvSpPr>
          <p:cNvPr id="4" name="Footer Placeholder 5"/>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srgbClr val="000000">
                  <a:tint val="75000"/>
                </a:srgbClr>
              </a:solidFill>
            </a:endParaRPr>
          </a:p>
        </p:txBody>
      </p:sp>
    </p:spTree>
    <p:extLst>
      <p:ext uri="{BB962C8B-B14F-4D97-AF65-F5344CB8AC3E}">
        <p14:creationId xmlns:p14="http://schemas.microsoft.com/office/powerpoint/2010/main" val="27449080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025" y="228600"/>
            <a:ext cx="6962775" cy="1143000"/>
          </a:xfrm>
          <a:noFill/>
          <a:ln w="9525">
            <a:noFill/>
            <a:miter lim="800000"/>
            <a:headEnd/>
            <a:tailEnd/>
          </a:ln>
        </p:spPr>
        <p:txBody>
          <a:bodyPr/>
          <a:lstStyle>
            <a:lvl1pPr algn="ctr" rtl="0" eaLnBrk="0" fontAlgn="base" hangingPunct="0">
              <a:spcBef>
                <a:spcPct val="0"/>
              </a:spcBef>
              <a:spcAft>
                <a:spcPct val="0"/>
              </a:spcAft>
              <a:defRPr lang="en-US" sz="2400">
                <a:solidFill>
                  <a:schemeClr val="tx2"/>
                </a:solidFill>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b="0">
                <a:solidFill>
                  <a:schemeClr val="tx1"/>
                </a:solidFill>
              </a:defRPr>
            </a:lvl1pPr>
            <a:lvl2pPr marL="227013" indent="-225425">
              <a:buFont typeface="Wingdings" pitchFamily="2" charset="2"/>
              <a:buChar char="§"/>
              <a:defRPr sz="1400">
                <a:solidFill>
                  <a:schemeClr val="tx1"/>
                </a:solidFill>
                <a:latin typeface="Times New Roman" pitchFamily="18" charset="0"/>
                <a:cs typeface="Times New Roman" pitchFamily="18" charset="0"/>
              </a:defRPr>
            </a:lvl2pPr>
            <a:lvl3pPr marL="463550" indent="-228600">
              <a:buFont typeface="Times New Roman" pitchFamily="18" charset="0"/>
              <a:buChar char="–"/>
              <a:defRPr sz="1400">
                <a:solidFill>
                  <a:schemeClr val="tx1"/>
                </a:solidFill>
                <a:latin typeface="Times New Roman" pitchFamily="18" charset="0"/>
                <a:cs typeface="Times New Roman" pitchFamily="18" charset="0"/>
              </a:defRPr>
            </a:lvl3pPr>
            <a:lvl4pPr>
              <a:defRPr sz="1400">
                <a:latin typeface="Times New Roman" pitchFamily="18" charset="0"/>
                <a:cs typeface="Times New Roman" pitchFamily="18" charset="0"/>
              </a:defRPr>
            </a:lvl4pPr>
            <a:lvl5pPr>
              <a:defRPr sz="1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904418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1221B0-068B-48B8-B24A-FF9BE19A7E0F}" type="datetimeFigureOut">
              <a:rPr lang="en-US" smtClean="0"/>
              <a:pPr/>
              <a:t>8/6/2015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6523606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438775"/>
            <a:ext cx="9144000" cy="1419225"/>
          </a:xfrm>
          <a:prstGeom prst="rect">
            <a:avLst/>
          </a:prstGeom>
          <a:solidFill>
            <a:srgbClr val="542988"/>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5" name="Rectangle 2"/>
          <p:cNvSpPr>
            <a:spLocks noChangeArrowheads="1"/>
          </p:cNvSpPr>
          <p:nvPr userDrawn="1"/>
        </p:nvSpPr>
        <p:spPr bwMode="auto">
          <a:xfrm>
            <a:off x="0" y="5445125"/>
            <a:ext cx="9144000" cy="71438"/>
          </a:xfrm>
          <a:prstGeom prst="rect">
            <a:avLst/>
          </a:prstGeom>
          <a:solidFill>
            <a:srgbClr val="939BA1"/>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cs typeface="Arial" charset="0"/>
            </a:endParaRPr>
          </a:p>
        </p:txBody>
      </p:sp>
      <p:pic>
        <p:nvPicPr>
          <p:cNvPr id="6" name="Picture 10" descr="parkland final logo horizontal rev"/>
          <p:cNvPicPr>
            <a:picLocks noChangeAspect="1" noChangeArrowheads="1"/>
          </p:cNvPicPr>
          <p:nvPr userDrawn="1"/>
        </p:nvPicPr>
        <p:blipFill>
          <a:blip r:embed="rId2"/>
          <a:srcRect/>
          <a:stretch>
            <a:fillRect/>
          </a:stretch>
        </p:blipFill>
        <p:spPr bwMode="auto">
          <a:xfrm>
            <a:off x="215900" y="5734050"/>
            <a:ext cx="3348038" cy="912813"/>
          </a:xfrm>
          <a:prstGeom prst="rect">
            <a:avLst/>
          </a:prstGeom>
          <a:noFill/>
          <a:ln w="9525">
            <a:noFill/>
            <a:miter lim="800000"/>
            <a:headEnd/>
            <a:tailEnd/>
          </a:ln>
        </p:spPr>
      </p:pic>
      <p:sp>
        <p:nvSpPr>
          <p:cNvPr id="64517" name="Rectangle 5"/>
          <p:cNvSpPr>
            <a:spLocks noGrp="1" noChangeArrowheads="1"/>
          </p:cNvSpPr>
          <p:nvPr>
            <p:ph type="ctrTitle"/>
          </p:nvPr>
        </p:nvSpPr>
        <p:spPr bwMode="auto">
          <a:xfrm>
            <a:off x="912813" y="1370013"/>
            <a:ext cx="7542212" cy="1470025"/>
          </a:xfrm>
          <a:prstGeom prst="rect">
            <a:avLst/>
          </a:prstGeom>
          <a:noFill/>
          <a:ln>
            <a:miter lim="800000"/>
            <a:headEnd/>
            <a:tailEnd/>
          </a:ln>
        </p:spPr>
        <p:txBody>
          <a:bodyPr vert="horz" wrap="square" lIns="0" tIns="0" rIns="0" bIns="0" numCol="1" anchor="t" anchorCtr="0" compatLnSpc="1">
            <a:prstTxWarp prst="textNoShape">
              <a:avLst/>
            </a:prstTxWarp>
          </a:bodyPr>
          <a:lstStyle>
            <a:lvl1pPr>
              <a:defRPr>
                <a:solidFill>
                  <a:srgbClr val="542988"/>
                </a:solidFill>
              </a:defRPr>
            </a:lvl1pPr>
          </a:lstStyle>
          <a:p>
            <a:r>
              <a:rPr lang="en-US"/>
              <a:t>Title of Presentation</a:t>
            </a:r>
          </a:p>
        </p:txBody>
      </p:sp>
      <p:sp>
        <p:nvSpPr>
          <p:cNvPr id="64518" name="Rectangle 6"/>
          <p:cNvSpPr>
            <a:spLocks noGrp="1" noChangeArrowheads="1"/>
          </p:cNvSpPr>
          <p:nvPr>
            <p:ph type="subTitle" idx="1"/>
          </p:nvPr>
        </p:nvSpPr>
        <p:spPr bwMode="auto">
          <a:xfrm>
            <a:off x="912813" y="2284413"/>
            <a:ext cx="7542212" cy="1371600"/>
          </a:xfrm>
          <a:prstGeom prst="rect">
            <a:avLst/>
          </a:prstGeom>
          <a:noFill/>
          <a:ln>
            <a:miter lim="800000"/>
            <a:headEnd/>
            <a:tailEnd/>
          </a:ln>
        </p:spPr>
        <p:txBody>
          <a:bodyPr vert="horz" wrap="square" lIns="0" tIns="0" rIns="0" bIns="0" numCol="1" anchor="t" anchorCtr="0" compatLnSpc="1">
            <a:prstTxWarp prst="textNoShape">
              <a:avLst/>
            </a:prstTxWarp>
          </a:bodyPr>
          <a:lstStyle>
            <a:lvl1pPr marL="0" indent="0">
              <a:lnSpc>
                <a:spcPts val="2800"/>
              </a:lnSpc>
              <a:spcBef>
                <a:spcPct val="0"/>
              </a:spcBef>
              <a:defRPr sz="2100">
                <a:solidFill>
                  <a:srgbClr val="939BA1"/>
                </a:solidFill>
                <a:latin typeface="Arial" charset="0"/>
              </a:defRPr>
            </a:lvl1pPr>
          </a:lstStyle>
          <a:p>
            <a:r>
              <a:rPr lang="en-US"/>
              <a:t>Click to edit Master subtitle style</a:t>
            </a:r>
          </a:p>
        </p:txBody>
      </p:sp>
    </p:spTree>
    <p:extLst>
      <p:ext uri="{BB962C8B-B14F-4D97-AF65-F5344CB8AC3E}">
        <p14:creationId xmlns:p14="http://schemas.microsoft.com/office/powerpoint/2010/main" val="16188250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381000"/>
            <a:ext cx="4648200" cy="6397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525963"/>
          </a:xfr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42911207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381000"/>
            <a:ext cx="46482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525963"/>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287144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Introduction_2nd Slide">
    <p:spTree>
      <p:nvGrpSpPr>
        <p:cNvPr id="1" name=""/>
        <p:cNvGrpSpPr/>
        <p:nvPr/>
      </p:nvGrpSpPr>
      <p:grpSpPr>
        <a:xfrm>
          <a:off x="0" y="0"/>
          <a:ext cx="0" cy="0"/>
          <a:chOff x="0" y="0"/>
          <a:chExt cx="0" cy="0"/>
        </a:xfrm>
      </p:grpSpPr>
      <p:pic>
        <p:nvPicPr>
          <p:cNvPr id="4" name="Picture 4" descr="12-JPS-527 PPT_background__Interior - 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2-JPS-527 PPT_background__Interior - Blu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1058" y="27750"/>
            <a:ext cx="7685742" cy="1143000"/>
          </a:xfrm>
          <a:prstGeom prst="rect">
            <a:avLst/>
          </a:prstGeom>
        </p:spPr>
        <p:txBody>
          <a:bodyPr>
            <a:normAutofit/>
          </a:bodyPr>
          <a:lstStyle>
            <a:lvl1pPr algn="l">
              <a:defRPr sz="3600">
                <a:solidFill>
                  <a:schemeClr val="bg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01058" y="1344706"/>
            <a:ext cx="7685742" cy="4781457"/>
          </a:xfrm>
          <a:prstGeom prst="rect">
            <a:avLst/>
          </a:prstGeom>
        </p:spPr>
        <p:txBody>
          <a:bodyPr>
            <a:normAutofit/>
          </a:bodyPr>
          <a:lstStyle>
            <a:lvl1pPr marL="0" indent="0">
              <a:buFont typeface="Arial" pitchFamily="34" charset="0"/>
              <a:buNone/>
              <a:defRPr sz="1800" baseline="0">
                <a:solidFill>
                  <a:schemeClr val="bg1"/>
                </a:solidFill>
                <a:latin typeface="+mn-lt"/>
              </a:defRPr>
            </a:lvl1pPr>
            <a:lvl2pPr marL="742950" indent="-285750">
              <a:buFont typeface="Arial" pitchFamily="34" charset="0"/>
              <a:buChar char="•"/>
              <a:defRPr sz="1800">
                <a:solidFill>
                  <a:schemeClr val="bg1"/>
                </a:solidFill>
              </a:defRPr>
            </a:lvl2pPr>
            <a:lvl3pPr marL="1143000" indent="-228600">
              <a:buFont typeface="Arial" pitchFamily="34" charset="0"/>
              <a:buChar char="–"/>
              <a:defRPr sz="1800">
                <a:solidFill>
                  <a:schemeClr val="bg1"/>
                </a:solidFill>
              </a:defRPr>
            </a:lvl3pPr>
            <a:lvl4pPr marL="1600200" indent="-228600">
              <a:buFont typeface="Courier New" pitchFamily="49" charset="0"/>
              <a:buChar char="o"/>
              <a:defRPr sz="1800">
                <a:solidFill>
                  <a:schemeClr val="bg1"/>
                </a:solidFill>
              </a:defRPr>
            </a:lvl4pPr>
            <a:lvl5pPr>
              <a:defRPr sz="18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90021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9270"/>
            <a:ext cx="6236208" cy="493776"/>
          </a:xfrm>
          <a:prstGeom prst="rect">
            <a:avLst/>
          </a:prstGeom>
        </p:spPr>
        <p:txBody>
          <a:bodyPr/>
          <a:lstStyle>
            <a:lvl1pPr algn="l">
              <a:defRPr sz="1800">
                <a:solidFill>
                  <a:schemeClr val="accent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45336"/>
            <a:ext cx="8229600" cy="4525963"/>
          </a:xfrm>
          <a:prstGeom prst="rect">
            <a:avLst/>
          </a:prstGeom>
        </p:spPr>
        <p:txBody>
          <a:bodyPr/>
          <a:lstStyle>
            <a:lvl1pPr marL="0" indent="0">
              <a:buFontTx/>
              <a:buNone/>
              <a:defRPr>
                <a:solidFill>
                  <a:schemeClr val="accent1"/>
                </a:solidFill>
                <a:latin typeface="+mn-lt"/>
              </a:defRPr>
            </a:lvl1pPr>
            <a:lvl2pPr marL="742950" indent="-285750">
              <a:buFont typeface="Arial" pitchFamily="34" charset="0"/>
              <a:buChar char="•"/>
              <a:defRPr>
                <a:solidFill>
                  <a:schemeClr val="accent1"/>
                </a:solidFill>
                <a:latin typeface="+mn-lt"/>
              </a:defRPr>
            </a:lvl2pPr>
            <a:lvl3pPr marL="1143000" indent="-228600">
              <a:buFont typeface="Arial" pitchFamily="34" charset="0"/>
              <a:buChar char="–"/>
              <a:defRPr>
                <a:solidFill>
                  <a:schemeClr val="accent1"/>
                </a:solidFill>
                <a:latin typeface="+mn-lt"/>
              </a:defRPr>
            </a:lvl3pPr>
            <a:lvl4pPr marL="1600200" indent="-228600">
              <a:buFont typeface="Courier New" pitchFamily="49" charset="0"/>
              <a:buChar char="o"/>
              <a:defRPr>
                <a:solidFill>
                  <a:schemeClr val="accent1"/>
                </a:solidFill>
                <a:latin typeface="+mn-lt"/>
              </a:defRPr>
            </a:lvl4pPr>
            <a:lvl5pPr>
              <a:defRPr>
                <a:solidFill>
                  <a:schemeClr val="accent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0">
                <a:solidFill>
                  <a:srgbClr val="A6A6A6"/>
                </a:solidFill>
                <a:latin typeface="Calibri" pitchFamily="34" charset="0"/>
                <a:cs typeface="Arial" charset="0"/>
              </a:defRPr>
            </a:lvl1pPr>
          </a:lstStyle>
          <a:p>
            <a:pPr defTabSz="457200" fontAlgn="base">
              <a:spcBef>
                <a:spcPct val="0"/>
              </a:spcBef>
              <a:spcAft>
                <a:spcPct val="0"/>
              </a:spcAft>
              <a:defRPr/>
            </a:pPr>
            <a:fld id="{CE1E6901-1055-4B7C-8CC4-A1A9468B98E3}"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1398333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Title Only">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83178" y="1935529"/>
            <a:ext cx="5203558" cy="1036272"/>
          </a:xfrm>
          <a:prstGeom prst="rect">
            <a:avLst/>
          </a:prstGeom>
        </p:spPr>
        <p:txBody>
          <a:bodyPr anchor="t">
            <a:normAutofit/>
          </a:bodyPr>
          <a:lstStyle>
            <a:lvl1pPr algn="l">
              <a:defRPr sz="3200" b="0" cap="none">
                <a:solidFill>
                  <a:schemeClr val="bg1"/>
                </a:solidFill>
                <a:latin typeface="+mj-lt"/>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3801" y="2350008"/>
            <a:ext cx="5212079" cy="456692"/>
          </a:xfrm>
          <a:prstGeom prst="rect">
            <a:avLst/>
          </a:prstGeom>
        </p:spPr>
        <p:txBody>
          <a:bodyPr anchor="b">
            <a:normAutofit/>
          </a:bodyPr>
          <a:lstStyle>
            <a:lvl1pPr marL="0" indent="0">
              <a:buNone/>
              <a:defRPr sz="1800">
                <a:solidFill>
                  <a:schemeClr val="bg1"/>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1896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nterior Slides">
    <p:spTree>
      <p:nvGrpSpPr>
        <p:cNvPr id="1" name=""/>
        <p:cNvGrpSpPr/>
        <p:nvPr/>
      </p:nvGrpSpPr>
      <p:grpSpPr>
        <a:xfrm>
          <a:off x="0" y="0"/>
          <a:ext cx="0" cy="0"/>
          <a:chOff x="0" y="0"/>
          <a:chExt cx="0" cy="0"/>
        </a:xfrm>
      </p:grpSpPr>
      <p:sp>
        <p:nvSpPr>
          <p:cNvPr id="2" name="Title 1"/>
          <p:cNvSpPr txBox="1">
            <a:spLocks/>
          </p:cNvSpPr>
          <p:nvPr/>
        </p:nvSpPr>
        <p:spPr>
          <a:xfrm>
            <a:off x="438150" y="1417638"/>
            <a:ext cx="8229600" cy="8413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fontAlgn="base">
              <a:spcAft>
                <a:spcPct val="0"/>
              </a:spcAft>
              <a:defRPr/>
            </a:pPr>
            <a:r>
              <a:rPr lang="en-US" sz="3200" b="1" dirty="0" smtClean="0">
                <a:solidFill>
                  <a:srgbClr val="4F81BD"/>
                </a:solidFill>
                <a:latin typeface="Calibri"/>
              </a:rPr>
              <a:t>Click to edit slide headline</a:t>
            </a:r>
            <a:endParaRPr lang="en-US" sz="3200" b="1" dirty="0">
              <a:solidFill>
                <a:srgbClr val="4F81BD"/>
              </a:solidFill>
              <a:latin typeface="Calibri"/>
            </a:endParaRPr>
          </a:p>
        </p:txBody>
      </p:sp>
      <p:sp>
        <p:nvSpPr>
          <p:cNvPr id="3" name="Content Placeholder 2"/>
          <p:cNvSpPr txBox="1">
            <a:spLocks/>
          </p:cNvSpPr>
          <p:nvPr/>
        </p:nvSpPr>
        <p:spPr>
          <a:xfrm>
            <a:off x="457200" y="2259013"/>
            <a:ext cx="8229600" cy="3867150"/>
          </a:xfrm>
          <a:prstGeom prst="rect">
            <a:avLst/>
          </a:prstGeom>
        </p:spPr>
        <p:txBody>
          <a:bodyPr>
            <a:normAutofit/>
          </a:bodyPr>
          <a:lstStyle>
            <a:lvl1pPr marL="0" indent="0" algn="l" defTabSz="457200" rtl="0" eaLnBrk="1" latinLnBrk="0" hangingPunct="1">
              <a:spcBef>
                <a:spcPct val="20000"/>
              </a:spcBef>
              <a:buFont typeface="Arial" pitchFamily="34" charset="0"/>
              <a:buNone/>
              <a:defRPr sz="1800" kern="1200" baseline="0">
                <a:solidFill>
                  <a:schemeClr val="accent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3pPr>
            <a:lvl4pPr marL="1600200" indent="-228600" algn="l" defTabSz="457200" rtl="0" eaLnBrk="1" latinLnBrk="0" hangingPunct="1">
              <a:spcBef>
                <a:spcPct val="20000"/>
              </a:spcBef>
              <a:buFont typeface="Courier New" pitchFamily="49" charset="0"/>
              <a:buChar char="o"/>
              <a:defRPr sz="1800" kern="1200">
                <a:solidFill>
                  <a:schemeClr val="accent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accent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defRPr/>
            </a:pPr>
            <a:r>
              <a:rPr lang="en-US" b="1" dirty="0" smtClean="0">
                <a:solidFill>
                  <a:srgbClr val="4F81BD"/>
                </a:solidFill>
                <a:latin typeface="Calibri"/>
              </a:rPr>
              <a:t>Click to edit Master text styles</a:t>
            </a:r>
          </a:p>
          <a:p>
            <a:pPr fontAlgn="base">
              <a:spcAft>
                <a:spcPct val="0"/>
              </a:spcAft>
              <a:defRPr/>
            </a:pPr>
            <a:endParaRPr lang="en-US" b="1" dirty="0" smtClean="0">
              <a:solidFill>
                <a:srgbClr val="4F81BD"/>
              </a:solidFill>
              <a:latin typeface="Calibri"/>
            </a:endParaRPr>
          </a:p>
          <a:p>
            <a:pPr lvl="1" fontAlgn="base">
              <a:spcAft>
                <a:spcPct val="0"/>
              </a:spcAft>
              <a:defRPr/>
            </a:pPr>
            <a:r>
              <a:rPr lang="en-US" b="1" dirty="0" smtClean="0">
                <a:solidFill>
                  <a:srgbClr val="4F81BD"/>
                </a:solidFill>
                <a:latin typeface="Calibri"/>
              </a:rPr>
              <a:t>Second level</a:t>
            </a:r>
          </a:p>
          <a:p>
            <a:pPr lvl="2" fontAlgn="base">
              <a:spcAft>
                <a:spcPct val="0"/>
              </a:spcAft>
              <a:defRPr/>
            </a:pPr>
            <a:r>
              <a:rPr lang="en-US" b="1" dirty="0" smtClean="0">
                <a:solidFill>
                  <a:srgbClr val="4F81BD"/>
                </a:solidFill>
                <a:latin typeface="Calibri"/>
              </a:rPr>
              <a:t>Third level</a:t>
            </a:r>
          </a:p>
          <a:p>
            <a:pPr lvl="3" fontAlgn="base">
              <a:spcAft>
                <a:spcPct val="0"/>
              </a:spcAft>
              <a:defRPr/>
            </a:pPr>
            <a:r>
              <a:rPr lang="en-US" b="1" dirty="0" smtClean="0">
                <a:solidFill>
                  <a:srgbClr val="4F81BD"/>
                </a:solidFill>
                <a:latin typeface="Calibri"/>
              </a:rPr>
              <a:t>Fourth level</a:t>
            </a:r>
          </a:p>
          <a:p>
            <a:pPr lvl="4" fontAlgn="base">
              <a:spcAft>
                <a:spcPct val="0"/>
              </a:spcAft>
              <a:defRPr/>
            </a:pPr>
            <a:r>
              <a:rPr lang="en-US" b="1" dirty="0" smtClean="0">
                <a:solidFill>
                  <a:srgbClr val="4F81BD"/>
                </a:solidFill>
                <a:latin typeface="Calibri"/>
              </a:rPr>
              <a:t>Fifth level</a:t>
            </a:r>
            <a:endParaRPr lang="en-US" b="1" dirty="0">
              <a:solidFill>
                <a:srgbClr val="4F81BD"/>
              </a:solidFill>
              <a:latin typeface="Calibri"/>
            </a:endParaRPr>
          </a:p>
        </p:txBody>
      </p:sp>
      <p:sp>
        <p:nvSpPr>
          <p:cNvPr id="4" name="Title 1"/>
          <p:cNvSpPr txBox="1">
            <a:spLocks/>
          </p:cNvSpPr>
          <p:nvPr/>
        </p:nvSpPr>
        <p:spPr>
          <a:xfrm>
            <a:off x="457200" y="768350"/>
            <a:ext cx="8229600" cy="466725"/>
          </a:xfrm>
          <a:prstGeom prst="rect">
            <a:avLst/>
          </a:prstGeom>
        </p:spPr>
        <p:txBody>
          <a:bodyPr>
            <a:normAutofit/>
          </a:bodyPr>
          <a:lstStyle>
            <a:lvl1pPr algn="l" defTabSz="457200" rtl="0" eaLnBrk="1" latinLnBrk="0" hangingPunct="1">
              <a:spcBef>
                <a:spcPct val="0"/>
              </a:spcBef>
              <a:buNone/>
              <a:defRPr sz="1800" kern="1200">
                <a:solidFill>
                  <a:schemeClr val="accent1"/>
                </a:solidFill>
                <a:latin typeface="Arial" pitchFamily="34" charset="0"/>
                <a:ea typeface="+mj-ea"/>
                <a:cs typeface="Arial" pitchFamily="34" charset="0"/>
              </a:defRPr>
            </a:lvl1pPr>
          </a:lstStyle>
          <a:p>
            <a:pPr fontAlgn="base">
              <a:spcAft>
                <a:spcPct val="0"/>
              </a:spcAft>
              <a:defRPr/>
            </a:pPr>
            <a:r>
              <a:rPr lang="en-US" b="1" dirty="0" smtClean="0">
                <a:solidFill>
                  <a:srgbClr val="4F81BD"/>
                </a:solidFill>
                <a:latin typeface="Calibri"/>
              </a:rPr>
              <a:t>Click to edit Presentation title</a:t>
            </a:r>
            <a:endParaRPr lang="en-US" b="1" dirty="0">
              <a:solidFill>
                <a:srgbClr val="4F81BD"/>
              </a:solidFill>
              <a:latin typeface="Calibri"/>
            </a:endParaRPr>
          </a:p>
        </p:txBody>
      </p:sp>
      <p:sp>
        <p:nvSpPr>
          <p:cNvPr id="5" name="Title 1"/>
          <p:cNvSpPr txBox="1">
            <a:spLocks/>
          </p:cNvSpPr>
          <p:nvPr userDrawn="1"/>
        </p:nvSpPr>
        <p:spPr>
          <a:xfrm>
            <a:off x="438150" y="1417638"/>
            <a:ext cx="8229600" cy="8413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defRPr/>
            </a:pPr>
            <a:r>
              <a:rPr lang="en-US" sz="3200" dirty="0" smtClean="0">
                <a:solidFill>
                  <a:srgbClr val="4F81BD"/>
                </a:solidFill>
                <a:latin typeface="Calibri"/>
              </a:rPr>
              <a:t>Click to edit slide headline</a:t>
            </a:r>
            <a:endParaRPr lang="en-US" sz="3200" dirty="0">
              <a:solidFill>
                <a:srgbClr val="4F81BD"/>
              </a:solidFill>
              <a:latin typeface="Calibri"/>
            </a:endParaRPr>
          </a:p>
        </p:txBody>
      </p:sp>
      <p:sp>
        <p:nvSpPr>
          <p:cNvPr id="6" name="Content Placeholder 2"/>
          <p:cNvSpPr txBox="1">
            <a:spLocks/>
          </p:cNvSpPr>
          <p:nvPr userDrawn="1"/>
        </p:nvSpPr>
        <p:spPr>
          <a:xfrm>
            <a:off x="457200" y="2259013"/>
            <a:ext cx="8229600" cy="3867150"/>
          </a:xfrm>
          <a:prstGeom prst="rect">
            <a:avLst/>
          </a:prstGeom>
        </p:spPr>
        <p:txBody>
          <a:bodyPr>
            <a:normAutofit/>
          </a:bodyPr>
          <a:lstStyle>
            <a:lvl1pPr marL="0" indent="0" algn="l" defTabSz="457200" rtl="0" eaLnBrk="1" latinLnBrk="0" hangingPunct="1">
              <a:spcBef>
                <a:spcPct val="20000"/>
              </a:spcBef>
              <a:buFont typeface="Arial" pitchFamily="34" charset="0"/>
              <a:buNone/>
              <a:defRPr sz="1800" kern="1200" baseline="0">
                <a:solidFill>
                  <a:schemeClr val="accent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3pPr>
            <a:lvl4pPr marL="1600200" indent="-228600" algn="l" defTabSz="457200" rtl="0" eaLnBrk="1" latinLnBrk="0" hangingPunct="1">
              <a:spcBef>
                <a:spcPct val="20000"/>
              </a:spcBef>
              <a:buFont typeface="Courier New" pitchFamily="49" charset="0"/>
              <a:buChar char="o"/>
              <a:defRPr sz="1800" kern="1200">
                <a:solidFill>
                  <a:schemeClr val="accent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accent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srgbClr val="4F81BD"/>
                </a:solidFill>
                <a:latin typeface="Calibri"/>
              </a:rPr>
              <a:t>Click to edit Master text styles</a:t>
            </a:r>
          </a:p>
          <a:p>
            <a:pPr>
              <a:defRPr/>
            </a:pPr>
            <a:endParaRPr lang="en-US" dirty="0" smtClean="0">
              <a:solidFill>
                <a:srgbClr val="4F81BD"/>
              </a:solidFill>
              <a:latin typeface="Calibri"/>
            </a:endParaRPr>
          </a:p>
          <a:p>
            <a:pPr lvl="1">
              <a:defRPr/>
            </a:pPr>
            <a:r>
              <a:rPr lang="en-US" dirty="0" smtClean="0">
                <a:solidFill>
                  <a:srgbClr val="4F81BD"/>
                </a:solidFill>
                <a:latin typeface="Calibri"/>
              </a:rPr>
              <a:t>Second level</a:t>
            </a:r>
          </a:p>
          <a:p>
            <a:pPr lvl="2">
              <a:defRPr/>
            </a:pPr>
            <a:r>
              <a:rPr lang="en-US" dirty="0" smtClean="0">
                <a:solidFill>
                  <a:srgbClr val="4F81BD"/>
                </a:solidFill>
                <a:latin typeface="Calibri"/>
              </a:rPr>
              <a:t>Third level</a:t>
            </a:r>
          </a:p>
          <a:p>
            <a:pPr lvl="3">
              <a:defRPr/>
            </a:pPr>
            <a:r>
              <a:rPr lang="en-US" dirty="0" smtClean="0">
                <a:solidFill>
                  <a:srgbClr val="4F81BD"/>
                </a:solidFill>
                <a:latin typeface="Calibri"/>
              </a:rPr>
              <a:t>Fourth level</a:t>
            </a:r>
          </a:p>
          <a:p>
            <a:pPr lvl="4">
              <a:defRPr/>
            </a:pPr>
            <a:r>
              <a:rPr lang="en-US" dirty="0" smtClean="0">
                <a:solidFill>
                  <a:srgbClr val="4F81BD"/>
                </a:solidFill>
                <a:latin typeface="Calibri"/>
              </a:rPr>
              <a:t>Fifth level</a:t>
            </a:r>
            <a:endParaRPr lang="en-US" dirty="0">
              <a:solidFill>
                <a:srgbClr val="4F81BD"/>
              </a:solidFill>
              <a:latin typeface="Calibri"/>
            </a:endParaRPr>
          </a:p>
        </p:txBody>
      </p:sp>
      <p:sp>
        <p:nvSpPr>
          <p:cNvPr id="7" name="Title 1"/>
          <p:cNvSpPr txBox="1">
            <a:spLocks/>
          </p:cNvSpPr>
          <p:nvPr userDrawn="1"/>
        </p:nvSpPr>
        <p:spPr>
          <a:xfrm>
            <a:off x="457200" y="768350"/>
            <a:ext cx="8229600" cy="466725"/>
          </a:xfrm>
          <a:prstGeom prst="rect">
            <a:avLst/>
          </a:prstGeom>
        </p:spPr>
        <p:txBody>
          <a:bodyPr>
            <a:normAutofit/>
          </a:bodyPr>
          <a:lstStyle>
            <a:lvl1pPr algn="l" defTabSz="457200" rtl="0" eaLnBrk="1" latinLnBrk="0" hangingPunct="1">
              <a:spcBef>
                <a:spcPct val="0"/>
              </a:spcBef>
              <a:buNone/>
              <a:defRPr sz="1800" kern="1200">
                <a:solidFill>
                  <a:schemeClr val="accent1"/>
                </a:solidFill>
                <a:latin typeface="Arial" pitchFamily="34" charset="0"/>
                <a:ea typeface="+mj-ea"/>
                <a:cs typeface="Arial" pitchFamily="34" charset="0"/>
              </a:defRPr>
            </a:lvl1pPr>
          </a:lstStyle>
          <a:p>
            <a:pPr>
              <a:defRPr/>
            </a:pPr>
            <a:r>
              <a:rPr lang="en-US" dirty="0" smtClean="0">
                <a:solidFill>
                  <a:srgbClr val="4F81BD"/>
                </a:solidFill>
                <a:latin typeface="Calibri"/>
              </a:rPr>
              <a:t>Click to edit Presentation title</a:t>
            </a:r>
            <a:endParaRPr lang="en-US" dirty="0">
              <a:solidFill>
                <a:srgbClr val="4F81BD"/>
              </a:solidFill>
              <a:latin typeface="Calibri"/>
            </a:endParaRPr>
          </a:p>
        </p:txBody>
      </p:sp>
      <p:sp>
        <p:nvSpPr>
          <p:cNvPr id="8"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b="0">
                <a:solidFill>
                  <a:srgbClr val="A6A6A6"/>
                </a:solidFill>
                <a:latin typeface="Calibri" pitchFamily="34" charset="0"/>
                <a:cs typeface="Arial" charset="0"/>
              </a:defRPr>
            </a:lvl1pPr>
          </a:lstStyle>
          <a:p>
            <a:pPr defTabSz="457200" fontAlgn="base">
              <a:spcBef>
                <a:spcPct val="0"/>
              </a:spcBef>
              <a:spcAft>
                <a:spcPct val="0"/>
              </a:spcAft>
              <a:defRPr/>
            </a:pPr>
            <a:fld id="{72471642-FF6B-46D3-8BD6-D9E8A5D3CFCC}"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826242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nterior Slides">
    <p:spTree>
      <p:nvGrpSpPr>
        <p:cNvPr id="1" name=""/>
        <p:cNvGrpSpPr/>
        <p:nvPr/>
      </p:nvGrpSpPr>
      <p:grpSpPr>
        <a:xfrm>
          <a:off x="0" y="0"/>
          <a:ext cx="0" cy="0"/>
          <a:chOff x="0" y="0"/>
          <a:chExt cx="0" cy="0"/>
        </a:xfrm>
      </p:grpSpPr>
      <p:sp>
        <p:nvSpPr>
          <p:cNvPr id="2" name="Title 1"/>
          <p:cNvSpPr txBox="1">
            <a:spLocks/>
          </p:cNvSpPr>
          <p:nvPr userDrawn="1"/>
        </p:nvSpPr>
        <p:spPr>
          <a:xfrm>
            <a:off x="438150" y="1417638"/>
            <a:ext cx="8229600" cy="8413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defRPr/>
            </a:pPr>
            <a:r>
              <a:rPr lang="en-US" sz="3200" dirty="0" smtClean="0">
                <a:solidFill>
                  <a:srgbClr val="4F81BD"/>
                </a:solidFill>
                <a:latin typeface="Calibri"/>
              </a:rPr>
              <a:t>Click to edit slide headline</a:t>
            </a:r>
            <a:endParaRPr lang="en-US" sz="3200" dirty="0">
              <a:solidFill>
                <a:srgbClr val="4F81BD"/>
              </a:solidFill>
              <a:latin typeface="Calibri"/>
            </a:endParaRPr>
          </a:p>
        </p:txBody>
      </p:sp>
      <p:sp>
        <p:nvSpPr>
          <p:cNvPr id="3" name="Content Placeholder 2"/>
          <p:cNvSpPr txBox="1">
            <a:spLocks/>
          </p:cNvSpPr>
          <p:nvPr userDrawn="1"/>
        </p:nvSpPr>
        <p:spPr>
          <a:xfrm>
            <a:off x="457200" y="2259013"/>
            <a:ext cx="8229600" cy="3867150"/>
          </a:xfrm>
          <a:prstGeom prst="rect">
            <a:avLst/>
          </a:prstGeom>
        </p:spPr>
        <p:txBody>
          <a:bodyPr>
            <a:normAutofit/>
          </a:bodyPr>
          <a:lstStyle>
            <a:lvl1pPr marL="0" indent="0" algn="l" defTabSz="457200" rtl="0" eaLnBrk="1" latinLnBrk="0" hangingPunct="1">
              <a:spcBef>
                <a:spcPct val="20000"/>
              </a:spcBef>
              <a:buFont typeface="Arial" pitchFamily="34" charset="0"/>
              <a:buNone/>
              <a:defRPr sz="1800" kern="1200" baseline="0">
                <a:solidFill>
                  <a:schemeClr val="accent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3pPr>
            <a:lvl4pPr marL="1600200" indent="-228600" algn="l" defTabSz="457200" rtl="0" eaLnBrk="1" latinLnBrk="0" hangingPunct="1">
              <a:spcBef>
                <a:spcPct val="20000"/>
              </a:spcBef>
              <a:buFont typeface="Courier New" pitchFamily="49" charset="0"/>
              <a:buChar char="o"/>
              <a:defRPr sz="1800" kern="1200">
                <a:solidFill>
                  <a:schemeClr val="accent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accent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srgbClr val="4F81BD"/>
                </a:solidFill>
                <a:latin typeface="Calibri"/>
              </a:rPr>
              <a:t>Click to edit Master text styles</a:t>
            </a:r>
          </a:p>
          <a:p>
            <a:pPr>
              <a:defRPr/>
            </a:pPr>
            <a:endParaRPr lang="en-US" dirty="0" smtClean="0">
              <a:solidFill>
                <a:srgbClr val="4F81BD"/>
              </a:solidFill>
              <a:latin typeface="Calibri"/>
            </a:endParaRPr>
          </a:p>
          <a:p>
            <a:pPr lvl="1">
              <a:defRPr/>
            </a:pPr>
            <a:r>
              <a:rPr lang="en-US" dirty="0" smtClean="0">
                <a:solidFill>
                  <a:srgbClr val="4F81BD"/>
                </a:solidFill>
                <a:latin typeface="Calibri"/>
              </a:rPr>
              <a:t>Second level</a:t>
            </a:r>
          </a:p>
          <a:p>
            <a:pPr lvl="2">
              <a:defRPr/>
            </a:pPr>
            <a:r>
              <a:rPr lang="en-US" dirty="0" smtClean="0">
                <a:solidFill>
                  <a:srgbClr val="4F81BD"/>
                </a:solidFill>
                <a:latin typeface="Calibri"/>
              </a:rPr>
              <a:t>Third level</a:t>
            </a:r>
          </a:p>
          <a:p>
            <a:pPr lvl="3">
              <a:defRPr/>
            </a:pPr>
            <a:r>
              <a:rPr lang="en-US" dirty="0" smtClean="0">
                <a:solidFill>
                  <a:srgbClr val="4F81BD"/>
                </a:solidFill>
                <a:latin typeface="Calibri"/>
              </a:rPr>
              <a:t>Fourth level</a:t>
            </a:r>
          </a:p>
          <a:p>
            <a:pPr lvl="4">
              <a:defRPr/>
            </a:pPr>
            <a:r>
              <a:rPr lang="en-US" dirty="0" smtClean="0">
                <a:solidFill>
                  <a:srgbClr val="4F81BD"/>
                </a:solidFill>
                <a:latin typeface="Calibri"/>
              </a:rPr>
              <a:t>Fifth level</a:t>
            </a:r>
            <a:endParaRPr lang="en-US" dirty="0">
              <a:solidFill>
                <a:srgbClr val="4F81BD"/>
              </a:solidFill>
              <a:latin typeface="Calibri"/>
            </a:endParaRPr>
          </a:p>
        </p:txBody>
      </p:sp>
      <p:sp>
        <p:nvSpPr>
          <p:cNvPr id="4" name="Title 1"/>
          <p:cNvSpPr txBox="1">
            <a:spLocks/>
          </p:cNvSpPr>
          <p:nvPr userDrawn="1"/>
        </p:nvSpPr>
        <p:spPr>
          <a:xfrm>
            <a:off x="457200" y="768350"/>
            <a:ext cx="8229600" cy="466725"/>
          </a:xfrm>
          <a:prstGeom prst="rect">
            <a:avLst/>
          </a:prstGeom>
        </p:spPr>
        <p:txBody>
          <a:bodyPr>
            <a:normAutofit/>
          </a:bodyPr>
          <a:lstStyle>
            <a:lvl1pPr algn="l" defTabSz="457200" rtl="0" eaLnBrk="1" latinLnBrk="0" hangingPunct="1">
              <a:spcBef>
                <a:spcPct val="0"/>
              </a:spcBef>
              <a:buNone/>
              <a:defRPr sz="1800" kern="1200">
                <a:solidFill>
                  <a:schemeClr val="accent1"/>
                </a:solidFill>
                <a:latin typeface="Arial" pitchFamily="34" charset="0"/>
                <a:ea typeface="+mj-ea"/>
                <a:cs typeface="Arial" pitchFamily="34" charset="0"/>
              </a:defRPr>
            </a:lvl1pPr>
          </a:lstStyle>
          <a:p>
            <a:pPr>
              <a:defRPr/>
            </a:pPr>
            <a:r>
              <a:rPr lang="en-US" dirty="0" smtClean="0">
                <a:solidFill>
                  <a:srgbClr val="4F81BD"/>
                </a:solidFill>
                <a:latin typeface="Calibri"/>
              </a:rPr>
              <a:t>Click to edit Presentation title</a:t>
            </a:r>
            <a:endParaRPr lang="en-US" dirty="0">
              <a:solidFill>
                <a:srgbClr val="4F81BD"/>
              </a:solidFill>
              <a:latin typeface="Calibri"/>
            </a:endParaRPr>
          </a:p>
        </p:txBody>
      </p:sp>
      <p:sp>
        <p:nvSpPr>
          <p:cNvPr id="5"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b="0">
                <a:solidFill>
                  <a:srgbClr val="A6A6A6"/>
                </a:solidFill>
                <a:latin typeface="Calibri" pitchFamily="34" charset="0"/>
                <a:cs typeface="Arial" charset="0"/>
              </a:defRPr>
            </a:lvl1pPr>
          </a:lstStyle>
          <a:p>
            <a:pPr defTabSz="457200" fontAlgn="base">
              <a:spcBef>
                <a:spcPct val="0"/>
              </a:spcBef>
              <a:spcAft>
                <a:spcPct val="0"/>
              </a:spcAft>
              <a:defRPr/>
            </a:pPr>
            <a:fld id="{C2EAE56B-7908-4393-BFCA-53FAEFECC041}"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805983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Introduction_2nd Slide">
    <p:spTree>
      <p:nvGrpSpPr>
        <p:cNvPr id="1" name=""/>
        <p:cNvGrpSpPr/>
        <p:nvPr/>
      </p:nvGrpSpPr>
      <p:grpSpPr>
        <a:xfrm>
          <a:off x="0" y="0"/>
          <a:ext cx="0" cy="0"/>
          <a:chOff x="0" y="0"/>
          <a:chExt cx="0" cy="0"/>
        </a:xfrm>
      </p:grpSpPr>
      <p:pic>
        <p:nvPicPr>
          <p:cNvPr id="4" name="Picture 2" descr="12-JPS-527 PPT_background__Interior - Blu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1058" y="27750"/>
            <a:ext cx="7685742" cy="1143000"/>
          </a:xfrm>
          <a:prstGeom prst="rect">
            <a:avLst/>
          </a:prstGeom>
        </p:spPr>
        <p:txBody>
          <a:bodyPr>
            <a:normAutofit/>
          </a:bodyPr>
          <a:lstStyle>
            <a:lvl1pPr algn="l">
              <a:defRPr sz="3600">
                <a:solidFill>
                  <a:schemeClr val="bg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001058" y="1344706"/>
            <a:ext cx="7685742" cy="4781457"/>
          </a:xfrm>
          <a:prstGeom prst="rect">
            <a:avLst/>
          </a:prstGeom>
        </p:spPr>
        <p:txBody>
          <a:bodyPr>
            <a:normAutofit/>
          </a:bodyPr>
          <a:lstStyle>
            <a:lvl1pPr marL="0" indent="0">
              <a:buFont typeface="Arial" pitchFamily="34" charset="0"/>
              <a:buNone/>
              <a:defRPr sz="1800" baseline="0">
                <a:solidFill>
                  <a:schemeClr val="bg1"/>
                </a:solidFill>
                <a:latin typeface="+mn-lt"/>
              </a:defRPr>
            </a:lvl1pPr>
            <a:lvl2pPr marL="742950" indent="-285750">
              <a:buFont typeface="Arial" pitchFamily="34" charset="0"/>
              <a:buChar char="•"/>
              <a:defRPr sz="1800">
                <a:solidFill>
                  <a:schemeClr val="bg1"/>
                </a:solidFill>
              </a:defRPr>
            </a:lvl2pPr>
            <a:lvl3pPr marL="1143000" indent="-228600">
              <a:buFont typeface="Arial" pitchFamily="34" charset="0"/>
              <a:buChar char="–"/>
              <a:defRPr sz="1800">
                <a:solidFill>
                  <a:schemeClr val="bg1"/>
                </a:solidFill>
              </a:defRPr>
            </a:lvl3pPr>
            <a:lvl4pPr marL="1600200" indent="-228600">
              <a:buFont typeface="Courier New" pitchFamily="49" charset="0"/>
              <a:buChar char="o"/>
              <a:defRPr sz="1800">
                <a:solidFill>
                  <a:schemeClr val="bg1"/>
                </a:solidFill>
              </a:defRPr>
            </a:lvl4pPr>
            <a:lvl5pPr>
              <a:defRPr sz="18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13794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9270"/>
            <a:ext cx="6236208" cy="493776"/>
          </a:xfrm>
          <a:prstGeom prst="rect">
            <a:avLst/>
          </a:prstGeom>
        </p:spPr>
        <p:txBody>
          <a:bodyPr/>
          <a:lstStyle>
            <a:lvl1pPr algn="l">
              <a:defRPr sz="180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45336"/>
            <a:ext cx="8229600" cy="4525963"/>
          </a:xfrm>
          <a:prstGeom prst="rect">
            <a:avLst/>
          </a:prstGeom>
        </p:spPr>
        <p:txBody>
          <a:bodyPr/>
          <a:lstStyle>
            <a:lvl1pPr marL="0" indent="0">
              <a:buFontTx/>
              <a:buNone/>
              <a:defRPr>
                <a:solidFill>
                  <a:schemeClr val="accent1"/>
                </a:solidFill>
                <a:latin typeface="+mn-lt"/>
              </a:defRPr>
            </a:lvl1pPr>
            <a:lvl2pPr marL="742950" indent="-285750">
              <a:buFont typeface="Arial" pitchFamily="34" charset="0"/>
              <a:buChar char="•"/>
              <a:defRPr>
                <a:solidFill>
                  <a:schemeClr val="accent1"/>
                </a:solidFill>
                <a:latin typeface="+mn-lt"/>
              </a:defRPr>
            </a:lvl2pPr>
            <a:lvl3pPr marL="1143000" indent="-228600">
              <a:buFont typeface="Arial" pitchFamily="34" charset="0"/>
              <a:buChar char="–"/>
              <a:defRPr>
                <a:solidFill>
                  <a:schemeClr val="accent1"/>
                </a:solidFill>
                <a:latin typeface="+mn-lt"/>
              </a:defRPr>
            </a:lvl3pPr>
            <a:lvl4pPr marL="1600200" indent="-228600">
              <a:buFont typeface="Courier New" pitchFamily="49" charset="0"/>
              <a:buChar char="o"/>
              <a:defRPr>
                <a:solidFill>
                  <a:schemeClr val="accent1"/>
                </a:solidFill>
                <a:latin typeface="+mn-lt"/>
              </a:defRPr>
            </a:lvl4pPr>
            <a:lvl5pPr>
              <a:defRPr>
                <a:solidFill>
                  <a:schemeClr val="accent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0">
                <a:solidFill>
                  <a:srgbClr val="A6A6A6"/>
                </a:solidFill>
                <a:latin typeface="Calibri" pitchFamily="34" charset="0"/>
                <a:cs typeface="Arial" charset="0"/>
              </a:defRPr>
            </a:lvl1pPr>
          </a:lstStyle>
          <a:p>
            <a:pPr defTabSz="457200" fontAlgn="base">
              <a:spcBef>
                <a:spcPct val="0"/>
              </a:spcBef>
              <a:spcAft>
                <a:spcPct val="0"/>
              </a:spcAft>
              <a:defRPr/>
            </a:pPr>
            <a:fld id="{C2AB522C-E91B-48EA-A6FD-A87B188CEADF}"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55265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1221B0-068B-48B8-B24A-FF9BE19A7E0F}" type="datetimeFigureOut">
              <a:rPr lang="en-US" smtClean="0"/>
              <a:pPr/>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960815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le Only">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83178" y="1935529"/>
            <a:ext cx="5203558" cy="1036272"/>
          </a:xfrm>
          <a:prstGeom prst="rect">
            <a:avLst/>
          </a:prstGeom>
        </p:spPr>
        <p:txBody>
          <a:bodyPr anchor="t">
            <a:normAutofit/>
          </a:bodyPr>
          <a:lstStyle>
            <a:lvl1pPr algn="l">
              <a:defRPr sz="3200" b="0" cap="none">
                <a:solidFill>
                  <a:schemeClr val="bg1"/>
                </a:solidFill>
                <a:latin typeface="+mj-lt"/>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3801" y="2350008"/>
            <a:ext cx="5212079" cy="456692"/>
          </a:xfrm>
          <a:prstGeom prst="rect">
            <a:avLst/>
          </a:prstGeom>
        </p:spPr>
        <p:txBody>
          <a:bodyPr anchor="b">
            <a:normAutofit/>
          </a:bodyPr>
          <a:lstStyle>
            <a:lvl1pPr marL="0" indent="0">
              <a:buNone/>
              <a:defRPr sz="1800">
                <a:solidFill>
                  <a:schemeClr val="bg1"/>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0707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erior Slides">
    <p:spTree>
      <p:nvGrpSpPr>
        <p:cNvPr id="1" name=""/>
        <p:cNvGrpSpPr/>
        <p:nvPr/>
      </p:nvGrpSpPr>
      <p:grpSpPr>
        <a:xfrm>
          <a:off x="0" y="0"/>
          <a:ext cx="0" cy="0"/>
          <a:chOff x="0" y="0"/>
          <a:chExt cx="0" cy="0"/>
        </a:xfrm>
      </p:grpSpPr>
      <p:sp>
        <p:nvSpPr>
          <p:cNvPr id="2" name="Title 1"/>
          <p:cNvSpPr txBox="1">
            <a:spLocks/>
          </p:cNvSpPr>
          <p:nvPr userDrawn="1"/>
        </p:nvSpPr>
        <p:spPr>
          <a:xfrm>
            <a:off x="438150" y="1417638"/>
            <a:ext cx="8229600" cy="84137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defRPr/>
            </a:pPr>
            <a:r>
              <a:rPr lang="en-US" sz="3200" dirty="0" smtClean="0">
                <a:solidFill>
                  <a:srgbClr val="4F81BD"/>
                </a:solidFill>
                <a:latin typeface="Calibri"/>
              </a:rPr>
              <a:t>Click to edit slide headline</a:t>
            </a:r>
            <a:endParaRPr lang="en-US" sz="3200" dirty="0">
              <a:solidFill>
                <a:srgbClr val="4F81BD"/>
              </a:solidFill>
              <a:latin typeface="Calibri"/>
            </a:endParaRPr>
          </a:p>
        </p:txBody>
      </p:sp>
      <p:sp>
        <p:nvSpPr>
          <p:cNvPr id="3" name="Content Placeholder 2"/>
          <p:cNvSpPr txBox="1">
            <a:spLocks/>
          </p:cNvSpPr>
          <p:nvPr userDrawn="1"/>
        </p:nvSpPr>
        <p:spPr>
          <a:xfrm>
            <a:off x="457200" y="2259013"/>
            <a:ext cx="8229600" cy="3867150"/>
          </a:xfrm>
          <a:prstGeom prst="rect">
            <a:avLst/>
          </a:prstGeom>
        </p:spPr>
        <p:txBody>
          <a:bodyPr>
            <a:normAutofit/>
          </a:bodyPr>
          <a:lstStyle>
            <a:lvl1pPr marL="0" indent="0" algn="l" defTabSz="457200" rtl="0" eaLnBrk="1" latinLnBrk="0" hangingPunct="1">
              <a:spcBef>
                <a:spcPct val="20000"/>
              </a:spcBef>
              <a:buFont typeface="Arial" pitchFamily="34" charset="0"/>
              <a:buNone/>
              <a:defRPr sz="1800" kern="1200" baseline="0">
                <a:solidFill>
                  <a:schemeClr val="accent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pitchFamily="34" charset="0"/>
              <a:buChar char="–"/>
              <a:defRPr sz="1800" kern="1200">
                <a:solidFill>
                  <a:schemeClr val="accent1"/>
                </a:solidFill>
                <a:latin typeface="Arial" pitchFamily="34" charset="0"/>
                <a:ea typeface="+mn-ea"/>
                <a:cs typeface="Arial" pitchFamily="34" charset="0"/>
              </a:defRPr>
            </a:lvl3pPr>
            <a:lvl4pPr marL="1600200" indent="-228600" algn="l" defTabSz="457200" rtl="0" eaLnBrk="1" latinLnBrk="0" hangingPunct="1">
              <a:spcBef>
                <a:spcPct val="20000"/>
              </a:spcBef>
              <a:buFont typeface="Courier New" pitchFamily="49" charset="0"/>
              <a:buChar char="o"/>
              <a:defRPr sz="1800" kern="1200">
                <a:solidFill>
                  <a:schemeClr val="accent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accent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srgbClr val="4F81BD"/>
                </a:solidFill>
                <a:latin typeface="Calibri"/>
              </a:rPr>
              <a:t>Click to edit Master text styles</a:t>
            </a:r>
          </a:p>
          <a:p>
            <a:pPr>
              <a:defRPr/>
            </a:pPr>
            <a:endParaRPr lang="en-US" dirty="0" smtClean="0">
              <a:solidFill>
                <a:srgbClr val="4F81BD"/>
              </a:solidFill>
              <a:latin typeface="Calibri"/>
            </a:endParaRPr>
          </a:p>
          <a:p>
            <a:pPr lvl="1">
              <a:defRPr/>
            </a:pPr>
            <a:r>
              <a:rPr lang="en-US" dirty="0" smtClean="0">
                <a:solidFill>
                  <a:srgbClr val="4F81BD"/>
                </a:solidFill>
                <a:latin typeface="Calibri"/>
              </a:rPr>
              <a:t>Second level</a:t>
            </a:r>
          </a:p>
          <a:p>
            <a:pPr lvl="2">
              <a:defRPr/>
            </a:pPr>
            <a:r>
              <a:rPr lang="en-US" dirty="0" smtClean="0">
                <a:solidFill>
                  <a:srgbClr val="4F81BD"/>
                </a:solidFill>
                <a:latin typeface="Calibri"/>
              </a:rPr>
              <a:t>Third level</a:t>
            </a:r>
          </a:p>
          <a:p>
            <a:pPr lvl="3">
              <a:defRPr/>
            </a:pPr>
            <a:r>
              <a:rPr lang="en-US" dirty="0" smtClean="0">
                <a:solidFill>
                  <a:srgbClr val="4F81BD"/>
                </a:solidFill>
                <a:latin typeface="Calibri"/>
              </a:rPr>
              <a:t>Fourth level</a:t>
            </a:r>
          </a:p>
          <a:p>
            <a:pPr lvl="4">
              <a:defRPr/>
            </a:pPr>
            <a:r>
              <a:rPr lang="en-US" dirty="0" smtClean="0">
                <a:solidFill>
                  <a:srgbClr val="4F81BD"/>
                </a:solidFill>
                <a:latin typeface="Calibri"/>
              </a:rPr>
              <a:t>Fifth level</a:t>
            </a:r>
            <a:endParaRPr lang="en-US" dirty="0">
              <a:solidFill>
                <a:srgbClr val="4F81BD"/>
              </a:solidFill>
              <a:latin typeface="Calibri"/>
            </a:endParaRPr>
          </a:p>
        </p:txBody>
      </p:sp>
      <p:sp>
        <p:nvSpPr>
          <p:cNvPr id="4" name="Title 1"/>
          <p:cNvSpPr txBox="1">
            <a:spLocks/>
          </p:cNvSpPr>
          <p:nvPr userDrawn="1"/>
        </p:nvSpPr>
        <p:spPr>
          <a:xfrm>
            <a:off x="457200" y="768350"/>
            <a:ext cx="8229600" cy="466725"/>
          </a:xfrm>
          <a:prstGeom prst="rect">
            <a:avLst/>
          </a:prstGeom>
        </p:spPr>
        <p:txBody>
          <a:bodyPr>
            <a:normAutofit/>
          </a:bodyPr>
          <a:lstStyle>
            <a:lvl1pPr algn="l" defTabSz="457200" rtl="0" eaLnBrk="1" latinLnBrk="0" hangingPunct="1">
              <a:spcBef>
                <a:spcPct val="0"/>
              </a:spcBef>
              <a:buNone/>
              <a:defRPr sz="1800" kern="1200">
                <a:solidFill>
                  <a:schemeClr val="accent1"/>
                </a:solidFill>
                <a:latin typeface="Arial" pitchFamily="34" charset="0"/>
                <a:ea typeface="+mj-ea"/>
                <a:cs typeface="Arial" pitchFamily="34" charset="0"/>
              </a:defRPr>
            </a:lvl1pPr>
          </a:lstStyle>
          <a:p>
            <a:pPr>
              <a:defRPr/>
            </a:pPr>
            <a:r>
              <a:rPr lang="en-US" dirty="0" smtClean="0">
                <a:solidFill>
                  <a:srgbClr val="4F81BD"/>
                </a:solidFill>
                <a:latin typeface="Calibri"/>
              </a:rPr>
              <a:t>Click to edit Presentation title</a:t>
            </a:r>
            <a:endParaRPr lang="en-US" dirty="0">
              <a:solidFill>
                <a:srgbClr val="4F81BD"/>
              </a:solidFill>
              <a:latin typeface="Calibri"/>
            </a:endParaRPr>
          </a:p>
        </p:txBody>
      </p:sp>
      <p:sp>
        <p:nvSpPr>
          <p:cNvPr id="5"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b="0">
                <a:solidFill>
                  <a:srgbClr val="A6A6A6"/>
                </a:solidFill>
                <a:latin typeface="Calibri" pitchFamily="34" charset="0"/>
                <a:cs typeface="Arial" charset="0"/>
              </a:defRPr>
            </a:lvl1pPr>
          </a:lstStyle>
          <a:p>
            <a:pPr defTabSz="457200" fontAlgn="base">
              <a:spcBef>
                <a:spcPct val="0"/>
              </a:spcBef>
              <a:spcAft>
                <a:spcPct val="0"/>
              </a:spcAft>
              <a:defRPr/>
            </a:pPr>
            <a:fld id="{55ABD790-5F1B-4614-B1CF-E19FEAF09349}"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22572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0D5A87FC-02C9-4D04-B0F4-1B83FFF5D2CD}" type="datetimeFigureOut">
              <a:rPr lang="en-US"/>
              <a:pPr>
                <a:defRPr/>
              </a:pPr>
              <a:t>8/6/2015</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b="1">
                <a:latin typeface="Arial" charset="0"/>
              </a:defRPr>
            </a:lvl1pPr>
          </a:lstStyle>
          <a:p>
            <a:pPr>
              <a:defRPr/>
            </a:pPr>
            <a:fld id="{FFE773E7-CC03-4BDA-868A-83183268BBB4}" type="slidenum">
              <a:rPr lang="en-US" altLang="en-US"/>
              <a:pPr>
                <a:defRPr/>
              </a:pPr>
              <a:t>‹#›</a:t>
            </a:fld>
            <a:endParaRPr lang="en-US" altLang="en-US"/>
          </a:p>
        </p:txBody>
      </p:sp>
    </p:spTree>
    <p:extLst>
      <p:ext uri="{BB962C8B-B14F-4D97-AF65-F5344CB8AC3E}">
        <p14:creationId xmlns:p14="http://schemas.microsoft.com/office/powerpoint/2010/main" val="2431976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02365B41-1A1F-4AC3-A195-F933315CA64A}" type="datetimeFigureOut">
              <a:rPr lang="en-US"/>
              <a:pPr>
                <a:defRPr/>
              </a:pPr>
              <a:t>8/6/2015</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b="1">
                <a:latin typeface="Arial" charset="0"/>
              </a:defRPr>
            </a:lvl1pPr>
          </a:lstStyle>
          <a:p>
            <a:pPr>
              <a:defRPr/>
            </a:pPr>
            <a:fld id="{81D36D87-76A1-4DBE-8D5E-A12F214F8D14}" type="slidenum">
              <a:rPr lang="en-US" altLang="en-US"/>
              <a:pPr>
                <a:defRPr/>
              </a:pPr>
              <a:t>‹#›</a:t>
            </a:fld>
            <a:endParaRPr lang="en-US" altLang="en-US"/>
          </a:p>
        </p:txBody>
      </p:sp>
    </p:spTree>
    <p:extLst>
      <p:ext uri="{BB962C8B-B14F-4D97-AF65-F5344CB8AC3E}">
        <p14:creationId xmlns:p14="http://schemas.microsoft.com/office/powerpoint/2010/main" val="2715754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F4909BE2-ACC0-4B15-BEF7-2044395B40D2}" type="datetimeFigureOut">
              <a:rPr lang="en-US"/>
              <a:pPr>
                <a:defRPr/>
              </a:pPr>
              <a:t>8/6/2015</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b="1">
                <a:latin typeface="Arial" charset="0"/>
              </a:defRPr>
            </a:lvl1pPr>
          </a:lstStyle>
          <a:p>
            <a:pPr>
              <a:defRPr/>
            </a:pPr>
            <a:fld id="{8B7BB48C-625C-4926-BFE3-75A9F56B5B72}" type="slidenum">
              <a:rPr lang="en-US" altLang="en-US"/>
              <a:pPr>
                <a:defRPr/>
              </a:pPr>
              <a:t>‹#›</a:t>
            </a:fld>
            <a:endParaRPr lang="en-US" altLang="en-US"/>
          </a:p>
        </p:txBody>
      </p:sp>
    </p:spTree>
    <p:extLst>
      <p:ext uri="{BB962C8B-B14F-4D97-AF65-F5344CB8AC3E}">
        <p14:creationId xmlns:p14="http://schemas.microsoft.com/office/powerpoint/2010/main" val="3450600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C5C5239A-911D-44D8-958A-2B0BA4228867}" type="datetimeFigureOut">
              <a:rPr lang="en-US"/>
              <a:pPr>
                <a:defRPr/>
              </a:pPr>
              <a:t>8/6/2015</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hangingPunct="0">
              <a:defRPr b="1">
                <a:latin typeface="Arial" charset="0"/>
              </a:defRPr>
            </a:lvl1pPr>
          </a:lstStyle>
          <a:p>
            <a:pPr>
              <a:defRPr/>
            </a:pPr>
            <a:fld id="{E128FB2A-0ADB-43F5-9F09-FC8163B7795B}" type="slidenum">
              <a:rPr lang="en-US" altLang="en-US"/>
              <a:pPr>
                <a:defRPr/>
              </a:pPr>
              <a:t>‹#›</a:t>
            </a:fld>
            <a:endParaRPr lang="en-US" altLang="en-US"/>
          </a:p>
        </p:txBody>
      </p:sp>
    </p:spTree>
    <p:extLst>
      <p:ext uri="{BB962C8B-B14F-4D97-AF65-F5344CB8AC3E}">
        <p14:creationId xmlns:p14="http://schemas.microsoft.com/office/powerpoint/2010/main" val="252607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C3F7A5D4-7728-4D83-A48B-709FD24322A7}" type="datetimeFigureOut">
              <a:rPr lang="en-US"/>
              <a:pPr>
                <a:defRPr/>
              </a:pPr>
              <a:t>8/6/2015</a:t>
            </a:fld>
            <a:endParaRPr lang="en-US"/>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eaLnBrk="0" hangingPunct="0">
              <a:defRPr b="1">
                <a:latin typeface="Arial" charset="0"/>
              </a:defRPr>
            </a:lvl1pPr>
          </a:lstStyle>
          <a:p>
            <a:pPr>
              <a:defRPr/>
            </a:pPr>
            <a:fld id="{7DA89D30-1E94-42EF-AFBA-8868CF09BF39}" type="slidenum">
              <a:rPr lang="en-US" altLang="en-US"/>
              <a:pPr>
                <a:defRPr/>
              </a:pPr>
              <a:t>‹#›</a:t>
            </a:fld>
            <a:endParaRPr lang="en-US" altLang="en-US"/>
          </a:p>
        </p:txBody>
      </p:sp>
    </p:spTree>
    <p:extLst>
      <p:ext uri="{BB962C8B-B14F-4D97-AF65-F5344CB8AC3E}">
        <p14:creationId xmlns:p14="http://schemas.microsoft.com/office/powerpoint/2010/main" val="2119802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A98F59BC-9BC8-4C10-BFC6-60DF0F269C8B}" type="datetimeFigureOut">
              <a:rPr lang="en-US"/>
              <a:pPr>
                <a:defRPr/>
              </a:pPr>
              <a:t>8/6/2015</a:t>
            </a:fld>
            <a:endParaRPr lang="en-US"/>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eaLnBrk="0" hangingPunct="0">
              <a:defRPr b="1">
                <a:latin typeface="Arial" charset="0"/>
              </a:defRPr>
            </a:lvl1pPr>
          </a:lstStyle>
          <a:p>
            <a:pPr>
              <a:defRPr/>
            </a:pPr>
            <a:fld id="{3FD10F99-186D-4768-84DF-FF5EA2C8658B}" type="slidenum">
              <a:rPr lang="en-US" altLang="en-US"/>
              <a:pPr>
                <a:defRPr/>
              </a:pPr>
              <a:t>‹#›</a:t>
            </a:fld>
            <a:endParaRPr lang="en-US" altLang="en-US"/>
          </a:p>
        </p:txBody>
      </p:sp>
    </p:spTree>
    <p:extLst>
      <p:ext uri="{BB962C8B-B14F-4D97-AF65-F5344CB8AC3E}">
        <p14:creationId xmlns:p14="http://schemas.microsoft.com/office/powerpoint/2010/main" val="1582337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45EE660A-DEC7-4530-ABCD-466F95217138}" type="datetimeFigureOut">
              <a:rPr lang="en-US"/>
              <a:pPr>
                <a:defRPr/>
              </a:pPr>
              <a:t>8/6/2015</a:t>
            </a:fld>
            <a:endParaRPr lang="en-US"/>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eaLnBrk="0" hangingPunct="0">
              <a:defRPr b="1">
                <a:latin typeface="Arial" charset="0"/>
              </a:defRPr>
            </a:lvl1pPr>
          </a:lstStyle>
          <a:p>
            <a:pPr>
              <a:defRPr/>
            </a:pPr>
            <a:fld id="{F302F06A-60FA-408D-945C-51B473CA90C6}" type="slidenum">
              <a:rPr lang="en-US" altLang="en-US"/>
              <a:pPr>
                <a:defRPr/>
              </a:pPr>
              <a:t>‹#›</a:t>
            </a:fld>
            <a:endParaRPr lang="en-US" altLang="en-US"/>
          </a:p>
        </p:txBody>
      </p:sp>
    </p:spTree>
    <p:extLst>
      <p:ext uri="{BB962C8B-B14F-4D97-AF65-F5344CB8AC3E}">
        <p14:creationId xmlns:p14="http://schemas.microsoft.com/office/powerpoint/2010/main" val="2735651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61D1504E-B1AE-4EFC-82A1-2E382D4035D9}" type="datetimeFigureOut">
              <a:rPr lang="en-US"/>
              <a:pPr>
                <a:defRPr/>
              </a:pPr>
              <a:t>8/6/2015</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hangingPunct="0">
              <a:defRPr b="1">
                <a:latin typeface="Arial" charset="0"/>
              </a:defRPr>
            </a:lvl1pPr>
          </a:lstStyle>
          <a:p>
            <a:pPr>
              <a:defRPr/>
            </a:pPr>
            <a:fld id="{F5158545-0367-45F4-8CA1-FF26A1FB59DF}" type="slidenum">
              <a:rPr lang="en-US" altLang="en-US"/>
              <a:pPr>
                <a:defRPr/>
              </a:pPr>
              <a:t>‹#›</a:t>
            </a:fld>
            <a:endParaRPr lang="en-US" altLang="en-US"/>
          </a:p>
        </p:txBody>
      </p:sp>
    </p:spTree>
    <p:extLst>
      <p:ext uri="{BB962C8B-B14F-4D97-AF65-F5344CB8AC3E}">
        <p14:creationId xmlns:p14="http://schemas.microsoft.com/office/powerpoint/2010/main" val="71823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81221B0-068B-48B8-B24A-FF9BE19A7E0F}" type="datetimeFigureOut">
              <a:rPr lang="en-US" smtClean="0"/>
              <a:pPr/>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C08D97-320F-4B41-BEDA-845EC0290663}" type="slidenum">
              <a:rPr lang="en-US" smtClean="0"/>
              <a:pPr/>
              <a:t>‹#›</a:t>
            </a:fld>
            <a:endParaRPr lang="en-US"/>
          </a:p>
        </p:txBody>
      </p:sp>
    </p:spTree>
    <p:extLst>
      <p:ext uri="{BB962C8B-B14F-4D97-AF65-F5344CB8AC3E}">
        <p14:creationId xmlns:p14="http://schemas.microsoft.com/office/powerpoint/2010/main" val="2664759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A6810848-B296-4809-85F1-1B27C168BAEC}" type="datetimeFigureOut">
              <a:rPr lang="en-US"/>
              <a:pPr>
                <a:defRPr/>
              </a:pPr>
              <a:t>8/6/2015</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hangingPunct="0">
              <a:defRPr b="1">
                <a:latin typeface="Arial" charset="0"/>
              </a:defRPr>
            </a:lvl1pPr>
          </a:lstStyle>
          <a:p>
            <a:pPr>
              <a:defRPr/>
            </a:pPr>
            <a:fld id="{09033E4B-9936-4959-A071-ADC927D4DA95}" type="slidenum">
              <a:rPr lang="en-US" altLang="en-US"/>
              <a:pPr>
                <a:defRPr/>
              </a:pPr>
              <a:t>‹#›</a:t>
            </a:fld>
            <a:endParaRPr lang="en-US" altLang="en-US"/>
          </a:p>
        </p:txBody>
      </p:sp>
    </p:spTree>
    <p:extLst>
      <p:ext uri="{BB962C8B-B14F-4D97-AF65-F5344CB8AC3E}">
        <p14:creationId xmlns:p14="http://schemas.microsoft.com/office/powerpoint/2010/main" val="3275618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6FFADACD-5D4D-42F5-8034-2B3BC0DE9E59}" type="datetimeFigureOut">
              <a:rPr lang="en-US"/>
              <a:pPr>
                <a:defRPr/>
              </a:pPr>
              <a:t>8/6/2015</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b="1">
                <a:latin typeface="Arial" charset="0"/>
              </a:defRPr>
            </a:lvl1pPr>
          </a:lstStyle>
          <a:p>
            <a:pPr>
              <a:defRPr/>
            </a:pPr>
            <a:fld id="{01254FEA-D79B-48AD-9B10-FD42DA82C58F}" type="slidenum">
              <a:rPr lang="en-US" altLang="en-US"/>
              <a:pPr>
                <a:defRPr/>
              </a:pPr>
              <a:t>‹#›</a:t>
            </a:fld>
            <a:endParaRPr lang="en-US" altLang="en-US"/>
          </a:p>
        </p:txBody>
      </p:sp>
    </p:spTree>
    <p:extLst>
      <p:ext uri="{BB962C8B-B14F-4D97-AF65-F5344CB8AC3E}">
        <p14:creationId xmlns:p14="http://schemas.microsoft.com/office/powerpoint/2010/main" val="488801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fld id="{74947163-4667-44A4-B2FF-DD84E87D0A48}" type="datetimeFigureOut">
              <a:rPr lang="en-US"/>
              <a:pPr>
                <a:defRPr/>
              </a:pPr>
              <a:t>8/6/2015</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b="1">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b="1">
                <a:latin typeface="Arial" charset="0"/>
              </a:defRPr>
            </a:lvl1pPr>
          </a:lstStyle>
          <a:p>
            <a:pPr>
              <a:defRPr/>
            </a:pPr>
            <a:fld id="{10EA288B-1D45-4555-80B2-59D43A065449}" type="slidenum">
              <a:rPr lang="en-US" altLang="en-US"/>
              <a:pPr>
                <a:defRPr/>
              </a:pPr>
              <a:t>‹#›</a:t>
            </a:fld>
            <a:endParaRPr lang="en-US" altLang="en-US"/>
          </a:p>
        </p:txBody>
      </p:sp>
    </p:spTree>
    <p:extLst>
      <p:ext uri="{BB962C8B-B14F-4D97-AF65-F5344CB8AC3E}">
        <p14:creationId xmlns:p14="http://schemas.microsoft.com/office/powerpoint/2010/main" val="6608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9468630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81221B0-068B-48B8-B24A-FF9BE19A7E0F}" type="datetimeFigureOut">
              <a:rPr lang="en-US" smtClean="0"/>
              <a:pPr/>
              <a:t>8/6/2015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797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4.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6.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6.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6.jpeg"/><Relationship Id="rId5" Type="http://schemas.openxmlformats.org/officeDocument/2006/relationships/theme" Target="../theme/theme7.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8/6/2015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3405312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8/6/2015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2110813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1221B0-068B-48B8-B24A-FF9BE19A7E0F}" type="datetimeFigureOut">
              <a:rPr lang="en-US" smtClean="0"/>
              <a:pPr/>
              <a:t>8/6/2015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C08D97-320F-4B41-BEDA-845EC0290663}"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03864667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B69CD-B200-440A-ACDC-8DFA7F896DC8}" type="datetimeFigureOut">
              <a:rPr lang="en-US" smtClean="0">
                <a:solidFill>
                  <a:prstClr val="black">
                    <a:tint val="75000"/>
                  </a:prstClr>
                </a:solidFill>
              </a:rPr>
              <a:pPr/>
              <a:t>8/6/2015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EAE9F-2ADF-4BA1-AB2E-F7E2F89135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885978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33550" y="274638"/>
            <a:ext cx="6953250"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9" name="Straight Connector 8"/>
          <p:cNvCxnSpPr/>
          <p:nvPr/>
        </p:nvCxnSpPr>
        <p:spPr>
          <a:xfrm rot="5400000">
            <a:off x="1002506" y="770732"/>
            <a:ext cx="1050925"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30" name="Picture 6" descr="Parkland Final Logo Vertical.jpg"/>
          <p:cNvPicPr>
            <a:picLocks noChangeAspect="1"/>
          </p:cNvPicPr>
          <p:nvPr/>
        </p:nvPicPr>
        <p:blipFill>
          <a:blip r:embed="rId7"/>
          <a:srcRect/>
          <a:stretch>
            <a:fillRect/>
          </a:stretch>
        </p:blipFill>
        <p:spPr bwMode="auto">
          <a:xfrm>
            <a:off x="257175" y="331788"/>
            <a:ext cx="1181100" cy="882650"/>
          </a:xfrm>
          <a:prstGeom prst="rect">
            <a:avLst/>
          </a:prstGeom>
          <a:noFill/>
          <a:ln w="9525">
            <a:noFill/>
            <a:miter lim="800000"/>
            <a:headEnd/>
            <a:tailEnd/>
          </a:ln>
        </p:spPr>
      </p:pic>
      <p:sp>
        <p:nvSpPr>
          <p:cNvPr id="2" name="TextBox 1"/>
          <p:cNvSpPr txBox="1"/>
          <p:nvPr userDrawn="1"/>
        </p:nvSpPr>
        <p:spPr>
          <a:xfrm>
            <a:off x="6899564" y="6359835"/>
            <a:ext cx="1733797" cy="369332"/>
          </a:xfrm>
          <a:prstGeom prst="rect">
            <a:avLst/>
          </a:prstGeom>
          <a:noFill/>
        </p:spPr>
        <p:txBody>
          <a:bodyPr wrap="square" rtlCol="0">
            <a:spAutoFit/>
          </a:bodyPr>
          <a:lstStyle/>
          <a:p>
            <a:pPr algn="r" fontAlgn="base">
              <a:spcBef>
                <a:spcPct val="0"/>
              </a:spcBef>
              <a:spcAft>
                <a:spcPct val="0"/>
              </a:spcAft>
            </a:pPr>
            <a:fld id="{412F7D73-9CC9-4AD2-B77D-16829B39BE31}" type="slidenum">
              <a:rPr lang="en-US" smtClean="0">
                <a:solidFill>
                  <a:srgbClr val="000000"/>
                </a:solidFill>
                <a:cs typeface="Arial" charset="0"/>
              </a:rPr>
              <a:pPr algn="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359161572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12-JPS-527 PPT_background__Interior - Whit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2-JPS-527 PPT_background__Interior - Whit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065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cs typeface="Arial" charset="0"/>
        </a:defRPr>
      </a:lvl5pPr>
      <a:lvl6pPr marL="457200" algn="ctr" defTabSz="457200" rtl="0" fontAlgn="base">
        <a:spcBef>
          <a:spcPct val="0"/>
        </a:spcBef>
        <a:spcAft>
          <a:spcPct val="0"/>
        </a:spcAft>
        <a:defRPr sz="4400">
          <a:solidFill>
            <a:schemeClr val="tx1"/>
          </a:solidFill>
          <a:latin typeface="Arial" charset="0"/>
          <a:cs typeface="Arial" charset="0"/>
        </a:defRPr>
      </a:lvl6pPr>
      <a:lvl7pPr marL="914400" algn="ctr" defTabSz="457200" rtl="0" fontAlgn="base">
        <a:spcBef>
          <a:spcPct val="0"/>
        </a:spcBef>
        <a:spcAft>
          <a:spcPct val="0"/>
        </a:spcAft>
        <a:defRPr sz="4400">
          <a:solidFill>
            <a:schemeClr val="tx1"/>
          </a:solidFill>
          <a:latin typeface="Arial" charset="0"/>
          <a:cs typeface="Arial" charset="0"/>
        </a:defRPr>
      </a:lvl7pPr>
      <a:lvl8pPr marL="1371600" algn="ctr" defTabSz="457200" rtl="0" fontAlgn="base">
        <a:spcBef>
          <a:spcPct val="0"/>
        </a:spcBef>
        <a:spcAft>
          <a:spcPct val="0"/>
        </a:spcAft>
        <a:defRPr sz="4400">
          <a:solidFill>
            <a:schemeClr val="tx1"/>
          </a:solidFill>
          <a:latin typeface="Arial" charset="0"/>
          <a:cs typeface="Arial" charset="0"/>
        </a:defRPr>
      </a:lvl8pPr>
      <a:lvl9pPr marL="1828800" algn="ctr" defTabSz="457200" rtl="0" fontAlgn="base">
        <a:spcBef>
          <a:spcPct val="0"/>
        </a:spcBef>
        <a:spcAft>
          <a:spcPct val="0"/>
        </a:spcAft>
        <a:defRPr sz="44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12-JPS-527 PPT_background__Interior - Whit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94934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cs typeface="Arial" charset="0"/>
        </a:defRPr>
      </a:lvl5pPr>
      <a:lvl6pPr marL="457200" algn="ctr" defTabSz="457200" rtl="0" fontAlgn="base">
        <a:spcBef>
          <a:spcPct val="0"/>
        </a:spcBef>
        <a:spcAft>
          <a:spcPct val="0"/>
        </a:spcAft>
        <a:defRPr sz="4400">
          <a:solidFill>
            <a:schemeClr val="tx1"/>
          </a:solidFill>
          <a:latin typeface="Arial" charset="0"/>
          <a:cs typeface="Arial" charset="0"/>
        </a:defRPr>
      </a:lvl6pPr>
      <a:lvl7pPr marL="914400" algn="ctr" defTabSz="457200" rtl="0" fontAlgn="base">
        <a:spcBef>
          <a:spcPct val="0"/>
        </a:spcBef>
        <a:spcAft>
          <a:spcPct val="0"/>
        </a:spcAft>
        <a:defRPr sz="4400">
          <a:solidFill>
            <a:schemeClr val="tx1"/>
          </a:solidFill>
          <a:latin typeface="Arial" charset="0"/>
          <a:cs typeface="Arial" charset="0"/>
        </a:defRPr>
      </a:lvl7pPr>
      <a:lvl8pPr marL="1371600" algn="ctr" defTabSz="457200" rtl="0" fontAlgn="base">
        <a:spcBef>
          <a:spcPct val="0"/>
        </a:spcBef>
        <a:spcAft>
          <a:spcPct val="0"/>
        </a:spcAft>
        <a:defRPr sz="4400">
          <a:solidFill>
            <a:schemeClr val="tx1"/>
          </a:solidFill>
          <a:latin typeface="Arial" charset="0"/>
          <a:cs typeface="Arial" charset="0"/>
        </a:defRPr>
      </a:lvl8pPr>
      <a:lvl9pPr marL="1828800" algn="ctr" defTabSz="457200" rtl="0" fontAlgn="base">
        <a:spcBef>
          <a:spcPct val="0"/>
        </a:spcBef>
        <a:spcAft>
          <a:spcPct val="0"/>
        </a:spcAft>
        <a:defRPr sz="44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b="0">
                <a:solidFill>
                  <a:prstClr val="black">
                    <a:tint val="75000"/>
                  </a:prstClr>
                </a:solidFill>
                <a:latin typeface="Calibri"/>
                <a:ea typeface="+mn-ea"/>
              </a:defRPr>
            </a:lvl1pPr>
          </a:lstStyle>
          <a:p>
            <a:pPr>
              <a:defRPr/>
            </a:pPr>
            <a:fld id="{BB19742C-C3D4-4B83-8A64-D9BE2F94A14E}" type="datetimeFigureOut">
              <a:rPr lang="en-US"/>
              <a:pPr>
                <a:defRPr/>
              </a:pPr>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b="0">
                <a:solidFill>
                  <a:srgbClr val="898989"/>
                </a:solidFill>
                <a:latin typeface="Calibri" pitchFamily="34" charset="0"/>
              </a:defRPr>
            </a:lvl1pPr>
          </a:lstStyle>
          <a:p>
            <a:pPr fontAlgn="base">
              <a:spcBef>
                <a:spcPct val="0"/>
              </a:spcBef>
              <a:spcAft>
                <a:spcPct val="0"/>
              </a:spcAft>
              <a:defRPr/>
            </a:pPr>
            <a:fld id="{ABB4A38D-9280-4DAC-A221-E6B7920AB9EF}"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08154321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mailto:Kristin.Alvarez@phhs.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mailto:Charlene.randolph@dallascounty.org"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mailto:cwall@jpshealth.org" TargetMode="External"/><Relationship Id="rId5" Type="http://schemas.openxmlformats.org/officeDocument/2006/relationships/hyperlink" Target="mailto:Teresa.garry@phhs.org" TargetMode="External"/><Relationship Id="rId4" Type="http://schemas.openxmlformats.org/officeDocument/2006/relationships/hyperlink" Target="mailto:Kristin.Alvarez@phhs.or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59.xml"/><Relationship Id="rId6" Type="http://schemas.openxmlformats.org/officeDocument/2006/relationships/hyperlink" Target="http://www.google.com/url?sa=i&amp;rct=j&amp;q=&amp;esrc=s&amp;frm=1&amp;source=images&amp;cd=&amp;cad=rja&amp;uact=8&amp;ved=0CAcQjRw&amp;url=http://vector.me/browse/284816/spreadsheet_icon&amp;ei=NC1SVZfoDMWGsAWcxoCQBg&amp;bvm=bv.92885102,d.cGU&amp;psig=AFQjCNFGVC3hAu4F8DfOZyvqrMmhHm6T8g&amp;ust=1431535273245401"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cid:image001.png@01CE8EC3.8819C440" TargetMode="External"/><Relationship Id="rId7" Type="http://schemas.openxmlformats.org/officeDocument/2006/relationships/image" Target="cid:image001.png@01CE3C31.5FA906E0" TargetMode="External"/><Relationship Id="rId2" Type="http://schemas.openxmlformats.org/officeDocument/2006/relationships/image" Target="../media/image49.png"/><Relationship Id="rId1" Type="http://schemas.openxmlformats.org/officeDocument/2006/relationships/slideLayout" Target="../slideLayouts/slideLayout59.xml"/><Relationship Id="rId6" Type="http://schemas.openxmlformats.org/officeDocument/2006/relationships/image" Target="../media/image51.png"/><Relationship Id="rId5" Type="http://schemas.openxmlformats.org/officeDocument/2006/relationships/image" Target="cid:image002.png@01CE8EC3.8819C440" TargetMode="Externa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4.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oleObject" Target="../embeddings/Microsoft_Excel_97-2003_Worksheet1.xls"/><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54.xml"/><Relationship Id="rId6" Type="http://schemas.openxmlformats.org/officeDocument/2006/relationships/hyperlink" Target="http://www.google.com/url?sa=i&amp;rct=j&amp;q=&amp;esrc=s&amp;frm=1&amp;source=images&amp;cd=&amp;cad=rja&amp;uact=8&amp;ved=0CAcQjRw&amp;url=http://vector.me/browse/284816/spreadsheet_icon&amp;ei=NC1SVZfoDMWGsAWcxoCQBg&amp;bvm=bv.92885102,d.cGU&amp;psig=AFQjCNFGVC3hAu4F8DfOZyvqrMmhHm6T8g&amp;ust=1431535273245401"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4.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54.xml"/><Relationship Id="rId1" Type="http://schemas.openxmlformats.org/officeDocument/2006/relationships/vmlDrawing" Target="../drawings/vmlDrawing2.vml"/><Relationship Id="rId6" Type="http://schemas.openxmlformats.org/officeDocument/2006/relationships/image" Target="../media/image57.png"/><Relationship Id="rId5" Type="http://schemas.openxmlformats.org/officeDocument/2006/relationships/oleObject" Target="../embeddings/Microsoft_Excel_97-2003_Worksheet3.xls"/><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54.xml"/><Relationship Id="rId1" Type="http://schemas.openxmlformats.org/officeDocument/2006/relationships/vmlDrawing" Target="../drawings/vmlDrawing3.vml"/><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1.xml"/><Relationship Id="rId7" Type="http://schemas.openxmlformats.org/officeDocument/2006/relationships/image" Target="../media/image59.png"/><Relationship Id="rId2" Type="http://schemas.openxmlformats.org/officeDocument/2006/relationships/slideLayout" Target="../slideLayouts/slideLayout68.xml"/><Relationship Id="rId1" Type="http://schemas.openxmlformats.org/officeDocument/2006/relationships/vmlDrawing" Target="../drawings/vmlDrawing4.vml"/><Relationship Id="rId6" Type="http://schemas.openxmlformats.org/officeDocument/2006/relationships/oleObject" Target="../embeddings/Microsoft_Excel_97-2003_Worksheet5.xls"/><Relationship Id="rId5" Type="http://schemas.openxmlformats.org/officeDocument/2006/relationships/image" Target="../media/image62.png"/><Relationship Id="rId10" Type="http://schemas.openxmlformats.org/officeDocument/2006/relationships/image" Target="../media/image60.png"/><Relationship Id="rId4" Type="http://schemas.openxmlformats.org/officeDocument/2006/relationships/image" Target="../media/image61.png"/><Relationship Id="rId9" Type="http://schemas.openxmlformats.org/officeDocument/2006/relationships/oleObject" Target="../embeddings/Microsoft_Excel_97-2003_Worksheet6.xls"/></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4335600"/>
            <a:ext cx="8610600" cy="1905000"/>
          </a:xfrm>
        </p:spPr>
        <p:txBody>
          <a:bodyPr>
            <a:noAutofit/>
          </a:bodyPr>
          <a:lstStyle/>
          <a:p>
            <a:pPr algn="ctr"/>
            <a:r>
              <a:rPr lang="en-US" sz="2800" b="1" dirty="0" smtClean="0">
                <a:solidFill>
                  <a:schemeClr val="bg1">
                    <a:lumMod val="50000"/>
                  </a:schemeClr>
                </a:solidFill>
              </a:rPr>
              <a:t>RHP 9 “Raise the Floor”  </a:t>
            </a:r>
          </a:p>
          <a:p>
            <a:pPr algn="ctr"/>
            <a:r>
              <a:rPr lang="en-US" sz="2800" b="1" dirty="0" smtClean="0">
                <a:solidFill>
                  <a:schemeClr val="bg1">
                    <a:lumMod val="50000"/>
                  </a:schemeClr>
                </a:solidFill>
              </a:rPr>
              <a:t>PDSA Cycles Webinar #3</a:t>
            </a:r>
          </a:p>
          <a:p>
            <a:pPr algn="ctr"/>
            <a:r>
              <a:rPr lang="en-US" sz="2800" b="1" dirty="0" smtClean="0">
                <a:solidFill>
                  <a:schemeClr val="bg1">
                    <a:lumMod val="50000"/>
                  </a:schemeClr>
                </a:solidFill>
              </a:rPr>
              <a:t>August 5, 2015</a:t>
            </a:r>
            <a:endParaRPr lang="en-US" sz="2800" b="1" dirty="0">
              <a:solidFill>
                <a:schemeClr val="bg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9144000" cy="4488000"/>
          </a:xfrm>
          <a:prstGeom prst="rect">
            <a:avLst/>
          </a:prstGeom>
        </p:spPr>
      </p:pic>
    </p:spTree>
    <p:extLst>
      <p:ext uri="{BB962C8B-B14F-4D97-AF65-F5344CB8AC3E}">
        <p14:creationId xmlns:p14="http://schemas.microsoft.com/office/powerpoint/2010/main" val="163672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(1.0)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152400" y="979714"/>
            <a:ext cx="8839200" cy="5900057"/>
          </a:xfrm>
        </p:spPr>
        <p:txBody>
          <a:bodyPr>
            <a:normAutofit/>
          </a:bodyPr>
          <a:lstStyle/>
          <a:p>
            <a:endParaRPr lang="en-US" sz="2200" b="1" dirty="0" smtClean="0">
              <a:solidFill>
                <a:schemeClr val="tx1"/>
              </a:solidFill>
            </a:endParaRPr>
          </a:p>
          <a:p>
            <a:pPr algn="l"/>
            <a:r>
              <a:rPr lang="en-US" sz="2200" b="1" u="sng" dirty="0" smtClean="0">
                <a:solidFill>
                  <a:schemeClr val="tx1"/>
                </a:solidFill>
              </a:rPr>
              <a:t>Issue 1:</a:t>
            </a:r>
            <a:r>
              <a:rPr lang="en-US" sz="2200" b="1" dirty="0" smtClean="0">
                <a:solidFill>
                  <a:schemeClr val="tx1"/>
                </a:solidFill>
              </a:rPr>
              <a:t> Dallas County was paying for the FDU program; however, there was little oversight to ensure the program was operating effectively and serving appropriate clients.  There was little understanding how to make referrals to FDU, criteria was subjective, and some clients never moved off FDU.</a:t>
            </a:r>
          </a:p>
          <a:p>
            <a:pPr algn="l"/>
            <a:endParaRPr lang="en-US" sz="2200" b="1" dirty="0" smtClean="0">
              <a:solidFill>
                <a:schemeClr val="tx1"/>
              </a:solidFill>
            </a:endParaRPr>
          </a:p>
          <a:p>
            <a:pPr algn="l"/>
            <a:endParaRPr lang="en-US" sz="2200" b="1" dirty="0">
              <a:solidFill>
                <a:schemeClr val="tx1"/>
              </a:solidFill>
            </a:endParaRPr>
          </a:p>
          <a:p>
            <a:pPr algn="l"/>
            <a:r>
              <a:rPr lang="en-US" sz="2200" b="1" u="sng" dirty="0" smtClean="0">
                <a:solidFill>
                  <a:schemeClr val="tx1"/>
                </a:solidFill>
              </a:rPr>
              <a:t>Aim: </a:t>
            </a:r>
            <a:r>
              <a:rPr lang="en-US" sz="2200" b="1" dirty="0" smtClean="0">
                <a:solidFill>
                  <a:schemeClr val="tx1"/>
                </a:solidFill>
              </a:rPr>
              <a:t>Ensure appropriate clients are utilizing the FDU program and improve client outcomes </a:t>
            </a:r>
          </a:p>
          <a:p>
            <a:pPr algn="l"/>
            <a:endParaRPr lang="en-US" sz="2200" b="1" dirty="0" smtClean="0">
              <a:solidFill>
                <a:schemeClr val="tx1"/>
              </a:solidFill>
            </a:endParaRPr>
          </a:p>
          <a:p>
            <a:pPr algn="l"/>
            <a:endParaRPr lang="en-US" sz="2200" b="1" dirty="0">
              <a:solidFill>
                <a:schemeClr val="tx1"/>
              </a:solidFill>
            </a:endParaRPr>
          </a:p>
          <a:p>
            <a:pPr algn="l"/>
            <a:r>
              <a:rPr lang="en-US" sz="2200" b="1" u="sng" dirty="0" smtClean="0">
                <a:solidFill>
                  <a:schemeClr val="tx1"/>
                </a:solidFill>
              </a:rPr>
              <a:t>Test of change: </a:t>
            </a:r>
            <a:r>
              <a:rPr lang="en-US" sz="2200" b="1" dirty="0" smtClean="0">
                <a:solidFill>
                  <a:schemeClr val="tx1"/>
                </a:solidFill>
              </a:rPr>
              <a:t>Determine if aligned FDU program to CSP goal and processes improved client outcomes</a:t>
            </a:r>
          </a:p>
          <a:p>
            <a:pPr algn="l"/>
            <a:endParaRPr lang="en-US" sz="2200" b="1" dirty="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25104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(1.0)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304800" y="990600"/>
            <a:ext cx="8839199" cy="5900057"/>
          </a:xfrm>
        </p:spPr>
        <p:txBody>
          <a:bodyPr>
            <a:normAutofit/>
          </a:bodyPr>
          <a:lstStyle/>
          <a:p>
            <a:pPr algn="l"/>
            <a:r>
              <a:rPr lang="en-US" sz="2200" b="1" u="sng" dirty="0" smtClean="0">
                <a:solidFill>
                  <a:schemeClr val="tx1"/>
                </a:solidFill>
              </a:rPr>
              <a:t>Changes to FDU (Plan):</a:t>
            </a:r>
          </a:p>
          <a:p>
            <a:pPr marL="342900" indent="-342900" algn="l">
              <a:buFontTx/>
              <a:buChar char="-"/>
            </a:pPr>
            <a:r>
              <a:rPr lang="en-US" sz="2200" b="1" dirty="0" smtClean="0">
                <a:solidFill>
                  <a:schemeClr val="tx1"/>
                </a:solidFill>
              </a:rPr>
              <a:t>CSP now funds FDU and will provide administrative oversight for the program</a:t>
            </a:r>
          </a:p>
          <a:p>
            <a:pPr marL="342900" indent="-342900" algn="l">
              <a:buFontTx/>
              <a:buChar char="-"/>
            </a:pPr>
            <a:r>
              <a:rPr lang="en-US" sz="2200" b="1" dirty="0" smtClean="0">
                <a:solidFill>
                  <a:schemeClr val="tx1"/>
                </a:solidFill>
              </a:rPr>
              <a:t>Metrocare Services provides program implementation and is part of FDU team</a:t>
            </a:r>
          </a:p>
          <a:p>
            <a:pPr algn="l"/>
            <a:endParaRPr lang="en-US" sz="2200" b="1" dirty="0" smtClean="0">
              <a:solidFill>
                <a:schemeClr val="tx1"/>
              </a:solidFill>
            </a:endParaRPr>
          </a:p>
          <a:p>
            <a:pPr algn="l"/>
            <a:r>
              <a:rPr lang="en-US" sz="2200" b="1" u="sng" dirty="0" smtClean="0">
                <a:solidFill>
                  <a:schemeClr val="tx1"/>
                </a:solidFill>
              </a:rPr>
              <a:t>Tasks to test change (Do):</a:t>
            </a:r>
          </a:p>
          <a:p>
            <a:pPr marL="342900" indent="-342900" algn="l">
              <a:buFontTx/>
              <a:buChar char="-"/>
            </a:pPr>
            <a:r>
              <a:rPr lang="en-US" sz="2200" b="1" dirty="0" smtClean="0">
                <a:solidFill>
                  <a:schemeClr val="tx1"/>
                </a:solidFill>
              </a:rPr>
              <a:t>Review if modified FDU management structure improved program  </a:t>
            </a:r>
          </a:p>
          <a:p>
            <a:pPr marL="342900" indent="-342900" algn="l">
              <a:buFontTx/>
              <a:buChar char="-"/>
            </a:pPr>
            <a:r>
              <a:rPr lang="en-US" sz="2200" b="1" dirty="0" smtClean="0">
                <a:solidFill>
                  <a:schemeClr val="tx1"/>
                </a:solidFill>
              </a:rPr>
              <a:t>Determine if streamlined communication between Dallas County, Metrocare Services, and referring agencies improved </a:t>
            </a:r>
          </a:p>
          <a:p>
            <a:pPr marL="342900" indent="-342900" algn="l">
              <a:buFontTx/>
              <a:buChar char="-"/>
            </a:pPr>
            <a:r>
              <a:rPr lang="en-US" sz="2200" b="1" dirty="0" smtClean="0">
                <a:solidFill>
                  <a:schemeClr val="tx1"/>
                </a:solidFill>
              </a:rPr>
              <a:t>Determine if modification to rigid FDU service guidelines improved client impact (e.g. continued engagement/ payment for FDU in jail) </a:t>
            </a:r>
          </a:p>
          <a:p>
            <a:pPr marL="342900" indent="-342900" algn="l">
              <a:buFontTx/>
              <a:buChar char="-"/>
            </a:pPr>
            <a:r>
              <a:rPr lang="en-US" sz="2200" b="1" dirty="0">
                <a:solidFill>
                  <a:schemeClr val="tx1"/>
                </a:solidFill>
              </a:rPr>
              <a:t>D</a:t>
            </a:r>
            <a:r>
              <a:rPr lang="en-US" sz="2200" b="1" dirty="0" smtClean="0">
                <a:solidFill>
                  <a:schemeClr val="tx1"/>
                </a:solidFill>
              </a:rPr>
              <a:t>etermine if step down process improved client outcomes</a:t>
            </a:r>
          </a:p>
          <a:p>
            <a:pPr marL="342900" indent="-342900" algn="l">
              <a:buFontTx/>
              <a:buChar char="-"/>
            </a:pPr>
            <a:r>
              <a:rPr lang="en-US" sz="2200" b="1" dirty="0" smtClean="0">
                <a:solidFill>
                  <a:schemeClr val="tx1"/>
                </a:solidFill>
              </a:rPr>
              <a:t>Determine if refined referral process and criteria ensured appropriate clients</a:t>
            </a:r>
          </a:p>
          <a:p>
            <a:pPr marL="342900" indent="-342900" algn="l">
              <a:buFontTx/>
              <a:buChar char="-"/>
            </a:pPr>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3560756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(1.0)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304801" y="990600"/>
            <a:ext cx="8610600" cy="5900057"/>
          </a:xfrm>
        </p:spPr>
        <p:txBody>
          <a:bodyPr>
            <a:normAutofit/>
          </a:bodyPr>
          <a:lstStyle/>
          <a:p>
            <a:pPr algn="l"/>
            <a:r>
              <a:rPr lang="en-US" sz="2200" b="1" u="sng" dirty="0" smtClean="0">
                <a:solidFill>
                  <a:schemeClr val="tx1"/>
                </a:solidFill>
              </a:rPr>
              <a:t>Prediction:</a:t>
            </a:r>
          </a:p>
          <a:p>
            <a:pPr algn="l"/>
            <a:r>
              <a:rPr lang="en-US" sz="2200" b="1" dirty="0" smtClean="0">
                <a:solidFill>
                  <a:schemeClr val="tx1"/>
                </a:solidFill>
              </a:rPr>
              <a:t>Aligning FDU to CSP goal and processes will help ensure appropriate clients are served by FDU, positively impact client outcomes,  and increase the capacity for other potential clients to enter the program</a:t>
            </a:r>
          </a:p>
          <a:p>
            <a:pPr algn="l"/>
            <a:endParaRPr lang="en-US" sz="2200" b="1" dirty="0" smtClean="0">
              <a:solidFill>
                <a:schemeClr val="tx1"/>
              </a:solidFill>
            </a:endParaRPr>
          </a:p>
          <a:p>
            <a:pPr algn="l"/>
            <a:r>
              <a:rPr lang="en-US" sz="2200" b="1" u="sng" dirty="0" smtClean="0">
                <a:solidFill>
                  <a:schemeClr val="tx1"/>
                </a:solidFill>
              </a:rPr>
              <a:t>Measures to determine success:</a:t>
            </a:r>
          </a:p>
          <a:p>
            <a:pPr marL="342900" indent="-342900" algn="l">
              <a:buFontTx/>
              <a:buChar char="-"/>
            </a:pPr>
            <a:r>
              <a:rPr lang="en-US" sz="2200" b="1" dirty="0" smtClean="0">
                <a:solidFill>
                  <a:schemeClr val="tx1"/>
                </a:solidFill>
              </a:rPr>
              <a:t>FDU enrolled at census (Goal: 45 clients)</a:t>
            </a:r>
          </a:p>
          <a:p>
            <a:pPr marL="342900" indent="-342900" algn="l">
              <a:buFontTx/>
              <a:buChar char="-"/>
            </a:pPr>
            <a:r>
              <a:rPr lang="en-US" sz="2200" b="1" dirty="0" smtClean="0">
                <a:solidFill>
                  <a:schemeClr val="tx1"/>
                </a:solidFill>
              </a:rPr>
              <a:t>All long-time (over 3 years) FDU clients receiving a clinical assessment to determine next steps in program (stay in FDU, step down to LLOC)</a:t>
            </a:r>
          </a:p>
          <a:p>
            <a:pPr marL="342900" indent="-342900" algn="l">
              <a:buFontTx/>
              <a:buChar char="-"/>
            </a:pPr>
            <a:r>
              <a:rPr lang="en-US" sz="2200" b="1" dirty="0" smtClean="0">
                <a:solidFill>
                  <a:schemeClr val="tx1"/>
                </a:solidFill>
              </a:rPr>
              <a:t>Streamlined process for FDU referrals</a:t>
            </a:r>
          </a:p>
          <a:p>
            <a:pPr marL="342900" indent="-342900" algn="l">
              <a:buFontTx/>
              <a:buChar char="-"/>
            </a:pPr>
            <a:r>
              <a:rPr lang="en-US" sz="2200" b="1" dirty="0" smtClean="0">
                <a:solidFill>
                  <a:schemeClr val="tx1"/>
                </a:solidFill>
              </a:rPr>
              <a:t>Development of process to allow continued FDU engagement in preparation for jail release  (client can stay in FDU program even if re-incarcerated)</a:t>
            </a:r>
          </a:p>
          <a:p>
            <a:pPr marL="342900" indent="-342900" algn="l">
              <a:buFontTx/>
              <a:buChar char="-"/>
            </a:pPr>
            <a:r>
              <a:rPr lang="en-US" sz="2200" b="1" dirty="0" smtClean="0">
                <a:solidFill>
                  <a:schemeClr val="tx1"/>
                </a:solidFill>
              </a:rPr>
              <a:t>Develop formalized a step-down process</a:t>
            </a:r>
          </a:p>
          <a:p>
            <a:pPr marL="342900" indent="-342900" algn="l">
              <a:buFontTx/>
              <a:buChar char="-"/>
            </a:pPr>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406877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(1.0)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304801" y="990600"/>
            <a:ext cx="8762999" cy="5900057"/>
          </a:xfrm>
        </p:spPr>
        <p:txBody>
          <a:bodyPr>
            <a:normAutofit fontScale="92500"/>
          </a:bodyPr>
          <a:lstStyle/>
          <a:p>
            <a:pPr algn="l"/>
            <a:endParaRPr lang="en-US" sz="2200" b="1" dirty="0" smtClean="0">
              <a:solidFill>
                <a:schemeClr val="tx1"/>
              </a:solidFill>
            </a:endParaRPr>
          </a:p>
          <a:p>
            <a:pPr algn="l"/>
            <a:r>
              <a:rPr lang="en-US" sz="2200" b="1" u="sng" dirty="0" smtClean="0">
                <a:solidFill>
                  <a:schemeClr val="tx1"/>
                </a:solidFill>
              </a:rPr>
              <a:t>Results from changes (Study):</a:t>
            </a:r>
          </a:p>
          <a:p>
            <a:pPr marL="457200" indent="-457200" algn="l">
              <a:buAutoNum type="arabicPeriod"/>
            </a:pPr>
            <a:r>
              <a:rPr lang="en-US" sz="2200" b="1" dirty="0" smtClean="0">
                <a:solidFill>
                  <a:schemeClr val="tx1"/>
                </a:solidFill>
              </a:rPr>
              <a:t>All referrals went through a centralized referral process</a:t>
            </a:r>
            <a:r>
              <a:rPr lang="en-US" sz="2200" b="1" dirty="0" smtClean="0">
                <a:solidFill>
                  <a:srgbClr val="00B050"/>
                </a:solidFill>
                <a:sym typeface="Symbol"/>
              </a:rPr>
              <a:t></a:t>
            </a:r>
            <a:endParaRPr lang="en-US" sz="2200" b="1" dirty="0" smtClean="0">
              <a:solidFill>
                <a:srgbClr val="00B050"/>
              </a:solidFill>
            </a:endParaRPr>
          </a:p>
          <a:p>
            <a:pPr marL="457200" indent="-457200" algn="l">
              <a:buAutoNum type="arabicPeriod"/>
            </a:pPr>
            <a:r>
              <a:rPr lang="en-US" sz="2200" b="1" dirty="0" smtClean="0">
                <a:solidFill>
                  <a:schemeClr val="tx1"/>
                </a:solidFill>
              </a:rPr>
              <a:t>Not all referrals were appropriate once they reached review team </a:t>
            </a:r>
            <a:r>
              <a:rPr lang="en-US" sz="2200" b="1" dirty="0" smtClean="0">
                <a:solidFill>
                  <a:srgbClr val="FF0000"/>
                </a:solidFill>
              </a:rPr>
              <a:t>X</a:t>
            </a:r>
          </a:p>
          <a:p>
            <a:pPr marL="457200" indent="-457200" algn="l">
              <a:buAutoNum type="arabicPeriod"/>
            </a:pPr>
            <a:r>
              <a:rPr lang="en-US" sz="2200" b="1" dirty="0" smtClean="0">
                <a:solidFill>
                  <a:schemeClr val="tx1"/>
                </a:solidFill>
              </a:rPr>
              <a:t>FDU census still below max (lowest- 34 clients enrolled) </a:t>
            </a:r>
            <a:r>
              <a:rPr lang="en-US" sz="2200" b="1" dirty="0" smtClean="0">
                <a:solidFill>
                  <a:srgbClr val="FF0000"/>
                </a:solidFill>
              </a:rPr>
              <a:t>X</a:t>
            </a:r>
          </a:p>
          <a:p>
            <a:pPr marL="457200" indent="-457200" algn="l">
              <a:buAutoNum type="arabicPeriod"/>
            </a:pPr>
            <a:r>
              <a:rPr lang="en-US" sz="2200" b="1" dirty="0" smtClean="0">
                <a:solidFill>
                  <a:schemeClr val="tx1"/>
                </a:solidFill>
              </a:rPr>
              <a:t>Not many referrals outside of Metrocare (even CSP referrals were minimal) </a:t>
            </a:r>
            <a:r>
              <a:rPr lang="en-US" sz="2200" b="1" dirty="0" smtClean="0">
                <a:solidFill>
                  <a:srgbClr val="FF0000"/>
                </a:solidFill>
              </a:rPr>
              <a:t>X</a:t>
            </a:r>
          </a:p>
          <a:p>
            <a:pPr marL="457200" indent="-457200" algn="l">
              <a:buAutoNum type="arabicPeriod"/>
            </a:pPr>
            <a:r>
              <a:rPr lang="en-US" sz="2200" b="1" dirty="0" smtClean="0">
                <a:solidFill>
                  <a:schemeClr val="tx1"/>
                </a:solidFill>
              </a:rPr>
              <a:t>Improved collaborative partnership between Dallas County and Metrocare Services </a:t>
            </a:r>
            <a:r>
              <a:rPr lang="en-US" sz="2200" b="1" dirty="0" smtClean="0">
                <a:solidFill>
                  <a:srgbClr val="00B050"/>
                </a:solidFill>
                <a:sym typeface="Symbol"/>
              </a:rPr>
              <a:t></a:t>
            </a:r>
            <a:endParaRPr lang="en-US" sz="2200" b="1" dirty="0" smtClean="0">
              <a:solidFill>
                <a:srgbClr val="00B050"/>
              </a:solidFill>
            </a:endParaRPr>
          </a:p>
          <a:p>
            <a:pPr marL="457200" indent="-457200" algn="l">
              <a:buAutoNum type="arabicPeriod"/>
            </a:pPr>
            <a:r>
              <a:rPr lang="en-US" sz="2200" b="1" dirty="0" smtClean="0">
                <a:solidFill>
                  <a:schemeClr val="tx1"/>
                </a:solidFill>
              </a:rPr>
              <a:t>All clients who had been or FDU more than 3 years was reviewed by clinical team for appropriateness </a:t>
            </a:r>
            <a:r>
              <a:rPr lang="en-US" sz="2200" b="1" dirty="0" smtClean="0">
                <a:solidFill>
                  <a:srgbClr val="00B050"/>
                </a:solidFill>
                <a:sym typeface="Symbol"/>
              </a:rPr>
              <a:t></a:t>
            </a:r>
            <a:endParaRPr lang="en-US" sz="2200" b="1" dirty="0" smtClean="0">
              <a:solidFill>
                <a:srgbClr val="00B050"/>
              </a:solidFill>
            </a:endParaRPr>
          </a:p>
          <a:p>
            <a:pPr marL="457200" indent="-457200" algn="l">
              <a:buAutoNum type="arabicPeriod"/>
            </a:pPr>
            <a:r>
              <a:rPr lang="en-US" sz="2200" b="1" dirty="0" smtClean="0">
                <a:solidFill>
                  <a:schemeClr val="tx1"/>
                </a:solidFill>
              </a:rPr>
              <a:t>Formalized a step-down process to increase client efficacy and increase independence in the community (staff begin to see them less and attempt to place people in lower services)</a:t>
            </a:r>
            <a:r>
              <a:rPr lang="en-US" sz="2200" b="1" dirty="0" smtClean="0">
                <a:solidFill>
                  <a:srgbClr val="00B050"/>
                </a:solidFill>
                <a:sym typeface="Symbol"/>
              </a:rPr>
              <a:t></a:t>
            </a:r>
            <a:endParaRPr lang="en-US" sz="2200" b="1" dirty="0" smtClean="0">
              <a:solidFill>
                <a:srgbClr val="00B050"/>
              </a:solidFill>
            </a:endParaRPr>
          </a:p>
          <a:p>
            <a:pPr marL="457200" indent="-457200" algn="l">
              <a:buAutoNum type="arabicPeriod"/>
            </a:pPr>
            <a:r>
              <a:rPr lang="en-US" sz="2200" b="1" dirty="0" smtClean="0">
                <a:solidFill>
                  <a:schemeClr val="tx1"/>
                </a:solidFill>
              </a:rPr>
              <a:t>Implanted care to begin while in jail in order to begin alliance and working relationship </a:t>
            </a:r>
            <a:r>
              <a:rPr lang="en-US" sz="2200" b="1" dirty="0" smtClean="0">
                <a:solidFill>
                  <a:srgbClr val="00B050"/>
                </a:solidFill>
                <a:sym typeface="Symbol"/>
              </a:rPr>
              <a:t></a:t>
            </a:r>
            <a:endParaRPr lang="en-US" sz="2200" b="1" dirty="0" smtClean="0">
              <a:solidFill>
                <a:srgbClr val="00B050"/>
              </a:solidFill>
            </a:endParaRPr>
          </a:p>
          <a:p>
            <a:pPr marL="457200" indent="-457200" algn="l">
              <a:buAutoNum type="arabicPeriod"/>
            </a:pPr>
            <a:r>
              <a:rPr lang="en-US" sz="2200" b="1" dirty="0" smtClean="0">
                <a:solidFill>
                  <a:schemeClr val="tx1"/>
                </a:solidFill>
              </a:rPr>
              <a:t>Formalize meetings to discuss types of appropriate referrals, inclusion and exclusion criteria, and other clinical difficulties </a:t>
            </a:r>
            <a:r>
              <a:rPr lang="en-US" sz="2200" b="1" dirty="0" smtClean="0">
                <a:solidFill>
                  <a:srgbClr val="00B050"/>
                </a:solidFill>
                <a:sym typeface="Symbol"/>
              </a:rPr>
              <a:t></a:t>
            </a:r>
            <a:endParaRPr lang="en-US" sz="2200" b="1" dirty="0" smtClean="0">
              <a:solidFill>
                <a:srgbClr val="00B050"/>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pPr marL="342900" indent="-342900" algn="l">
              <a:buFontTx/>
              <a:buChar char="-"/>
            </a:pPr>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algn="l"/>
            <a:endParaRPr lang="en-US" sz="2200" b="1" dirty="0">
              <a:solidFill>
                <a:schemeClr val="tx1"/>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2192188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(2.0)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228600" y="990600"/>
            <a:ext cx="8915399" cy="5900057"/>
          </a:xfrm>
        </p:spPr>
        <p:txBody>
          <a:bodyPr>
            <a:normAutofit/>
          </a:bodyPr>
          <a:lstStyle/>
          <a:p>
            <a:pPr algn="l"/>
            <a:endParaRPr lang="en-US" sz="2200" b="1" dirty="0" smtClean="0">
              <a:solidFill>
                <a:schemeClr val="tx1"/>
              </a:solidFill>
            </a:endParaRPr>
          </a:p>
          <a:p>
            <a:pPr algn="l"/>
            <a:r>
              <a:rPr lang="en-US" sz="2200" b="1" u="sng" dirty="0" smtClean="0">
                <a:solidFill>
                  <a:schemeClr val="tx1"/>
                </a:solidFill>
              </a:rPr>
              <a:t>Issue 2:</a:t>
            </a:r>
            <a:r>
              <a:rPr lang="en-US" sz="2200" b="1" dirty="0" smtClean="0">
                <a:solidFill>
                  <a:schemeClr val="tx1"/>
                </a:solidFill>
              </a:rPr>
              <a:t> The referral process to the Forensic Diversion Unit (FDU) wasn’t efficient, census numbers were below capacity, and data not in a central location</a:t>
            </a:r>
          </a:p>
          <a:p>
            <a:pPr algn="l"/>
            <a:endParaRPr lang="en-US" sz="2200" b="1" dirty="0" smtClean="0">
              <a:solidFill>
                <a:schemeClr val="tx1"/>
              </a:solidFill>
            </a:endParaRPr>
          </a:p>
          <a:p>
            <a:pPr algn="l"/>
            <a:endParaRPr lang="en-US" sz="2200" b="1" dirty="0">
              <a:solidFill>
                <a:schemeClr val="tx1"/>
              </a:solidFill>
            </a:endParaRPr>
          </a:p>
          <a:p>
            <a:pPr algn="l"/>
            <a:r>
              <a:rPr lang="en-US" sz="2200" b="1" u="sng" dirty="0" smtClean="0">
                <a:solidFill>
                  <a:schemeClr val="tx1"/>
                </a:solidFill>
              </a:rPr>
              <a:t>Aim (Plan):</a:t>
            </a:r>
            <a:r>
              <a:rPr lang="en-US" sz="2200" b="1" dirty="0" smtClean="0">
                <a:solidFill>
                  <a:schemeClr val="tx1"/>
                </a:solidFill>
              </a:rPr>
              <a:t> Improve FDU referral process and refine program criteria to improve client outcomes</a:t>
            </a:r>
          </a:p>
          <a:p>
            <a:pPr algn="l"/>
            <a:endParaRPr lang="en-US" sz="2200" b="1" dirty="0" smtClean="0">
              <a:solidFill>
                <a:schemeClr val="tx1"/>
              </a:solidFill>
            </a:endParaRPr>
          </a:p>
          <a:p>
            <a:pPr algn="l"/>
            <a:endParaRPr lang="en-US" sz="2200" b="1" dirty="0" smtClean="0">
              <a:solidFill>
                <a:schemeClr val="tx1"/>
              </a:solidFill>
            </a:endParaRPr>
          </a:p>
          <a:p>
            <a:pPr algn="l"/>
            <a:r>
              <a:rPr lang="en-US" sz="2200" b="1" u="sng" dirty="0" smtClean="0">
                <a:solidFill>
                  <a:schemeClr val="tx1"/>
                </a:solidFill>
              </a:rPr>
              <a:t>Test of change (Do): </a:t>
            </a:r>
            <a:r>
              <a:rPr lang="en-US" sz="2200" b="1" dirty="0" smtClean="0">
                <a:solidFill>
                  <a:schemeClr val="tx1"/>
                </a:solidFill>
              </a:rPr>
              <a:t>Determine if modifications to the FDU referral process and criteria will help ensure timeliness of referrals and review process, and accuracy of census count</a:t>
            </a: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1492386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6430735" cy="21336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PDSA (2.0)</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381000" y="990600"/>
            <a:ext cx="8762999" cy="5900057"/>
          </a:xfrm>
        </p:spPr>
        <p:txBody>
          <a:bodyPr>
            <a:normAutofit/>
          </a:bodyPr>
          <a:lstStyle/>
          <a:p>
            <a:pPr algn="l"/>
            <a:r>
              <a:rPr lang="en-US" sz="2200" b="1" u="sng" dirty="0" smtClean="0">
                <a:solidFill>
                  <a:schemeClr val="tx1"/>
                </a:solidFill>
              </a:rPr>
              <a:t>Prediction:</a:t>
            </a:r>
          </a:p>
          <a:p>
            <a:pPr algn="l"/>
            <a:r>
              <a:rPr lang="en-US" sz="2200" b="1" dirty="0" smtClean="0">
                <a:solidFill>
                  <a:schemeClr val="tx1"/>
                </a:solidFill>
              </a:rPr>
              <a:t>Redesign of the referral process and criteria review will ensure timely responses to referrals and appropriate utilization of FDU program</a:t>
            </a:r>
          </a:p>
          <a:p>
            <a:pPr algn="l"/>
            <a:endParaRPr lang="en-US" sz="2200" b="1" dirty="0" smtClean="0">
              <a:solidFill>
                <a:schemeClr val="tx1"/>
              </a:solidFill>
            </a:endParaRPr>
          </a:p>
          <a:p>
            <a:pPr algn="l"/>
            <a:r>
              <a:rPr lang="en-US" sz="2200" b="1" u="sng" dirty="0" smtClean="0">
                <a:solidFill>
                  <a:schemeClr val="tx1"/>
                </a:solidFill>
              </a:rPr>
              <a:t>Measures to determine prediction:</a:t>
            </a:r>
          </a:p>
          <a:p>
            <a:pPr marL="342900" indent="-342900" algn="l">
              <a:buFontTx/>
              <a:buChar char="-"/>
            </a:pPr>
            <a:r>
              <a:rPr lang="en-US" sz="2200" b="1" dirty="0" smtClean="0">
                <a:solidFill>
                  <a:schemeClr val="tx1"/>
                </a:solidFill>
              </a:rPr>
              <a:t>Number of clients referred and reviewed by team within 2 business days</a:t>
            </a:r>
          </a:p>
          <a:p>
            <a:pPr marL="342900" indent="-342900" algn="l">
              <a:buFontTx/>
              <a:buChar char="-"/>
            </a:pPr>
            <a:r>
              <a:rPr lang="en-US" sz="2200" b="1" dirty="0" smtClean="0">
                <a:solidFill>
                  <a:schemeClr val="tx1"/>
                </a:solidFill>
              </a:rPr>
              <a:t>Number of referrals triaged for an assessment (minimum of 2 monthly referrals from CSP,  Metrocare Services, Transicare, Adapt)</a:t>
            </a:r>
          </a:p>
          <a:p>
            <a:pPr marL="342900" indent="-342900" algn="l">
              <a:buFontTx/>
              <a:buChar char="-"/>
            </a:pPr>
            <a:r>
              <a:rPr lang="en-US" sz="2200" b="1" dirty="0" smtClean="0">
                <a:solidFill>
                  <a:schemeClr val="tx1"/>
                </a:solidFill>
              </a:rPr>
              <a:t>Number of clients enrolled (goal is 45 clients)</a:t>
            </a:r>
          </a:p>
          <a:p>
            <a:pPr marL="342900" indent="-342900" algn="l">
              <a:buFontTx/>
              <a:buChar char="-"/>
            </a:pPr>
            <a:r>
              <a:rPr lang="en-US" sz="2200" b="1" dirty="0" smtClean="0">
                <a:solidFill>
                  <a:schemeClr val="tx1"/>
                </a:solidFill>
              </a:rPr>
              <a:t>FDU program is centralized to monitor and provide updates on this information</a:t>
            </a:r>
          </a:p>
          <a:p>
            <a:pPr algn="l"/>
            <a:endParaRPr lang="en-US" sz="2200" b="1" dirty="0">
              <a:solidFill>
                <a:schemeClr val="tx1"/>
              </a:solidFill>
            </a:endParaRPr>
          </a:p>
          <a:p>
            <a:pPr algn="l"/>
            <a:r>
              <a:rPr lang="en-US" sz="2200" b="1" dirty="0" smtClean="0">
                <a:solidFill>
                  <a:schemeClr val="tx1"/>
                </a:solidFill>
              </a:rPr>
              <a:t>* PDSA 2.0 still in </a:t>
            </a:r>
            <a:r>
              <a:rPr lang="en-US" sz="2200" b="1" u="sng" dirty="0" smtClean="0">
                <a:solidFill>
                  <a:schemeClr val="tx1"/>
                </a:solidFill>
              </a:rPr>
              <a:t>Study</a:t>
            </a:r>
            <a:r>
              <a:rPr lang="en-US" sz="2200" b="1" dirty="0" smtClean="0">
                <a:solidFill>
                  <a:schemeClr val="tx1"/>
                </a:solidFill>
              </a:rPr>
              <a:t> and </a:t>
            </a:r>
            <a:r>
              <a:rPr lang="en-US" sz="2200" b="1" u="sng" dirty="0" smtClean="0">
                <a:solidFill>
                  <a:schemeClr val="tx1"/>
                </a:solidFill>
              </a:rPr>
              <a:t>Act</a:t>
            </a:r>
            <a:r>
              <a:rPr lang="en-US" sz="2200" b="1" dirty="0" smtClean="0">
                <a:solidFill>
                  <a:schemeClr val="tx1"/>
                </a:solidFill>
              </a:rPr>
              <a:t> phases</a:t>
            </a:r>
          </a:p>
          <a:p>
            <a:pPr algn="l"/>
            <a:endParaRPr lang="en-US" sz="2200" b="1" dirty="0">
              <a:solidFill>
                <a:schemeClr val="tx1"/>
              </a:solidFill>
            </a:endParaRPr>
          </a:p>
          <a:p>
            <a:pPr algn="l"/>
            <a:endParaRPr lang="en-US" sz="2200" b="1" dirty="0" smtClean="0">
              <a:solidFill>
                <a:schemeClr val="tx1"/>
              </a:solidFill>
            </a:endParaRP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346027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2819400"/>
            <a:ext cx="7848600" cy="2743200"/>
          </a:xfrm>
        </p:spPr>
        <p:txBody>
          <a:bodyPr>
            <a:normAutofit/>
          </a:bodyPr>
          <a:lstStyle/>
          <a:p>
            <a:pPr algn="l"/>
            <a:r>
              <a:rPr lang="en-US" sz="1800" dirty="0" smtClean="0">
                <a:latin typeface="Times New Roman" panose="02020603050405020304" pitchFamily="18" charset="0"/>
                <a:cs typeface="Times New Roman" panose="02020603050405020304" pitchFamily="18" charset="0"/>
              </a:rPr>
              <a:t>Presented by: </a:t>
            </a:r>
          </a:p>
          <a:p>
            <a:pPr algn="l"/>
            <a:endParaRPr lang="en-US" sz="1700" dirty="0" smtClean="0">
              <a:latin typeface="Times New Roman" panose="02020603050405020304" pitchFamily="18" charset="0"/>
              <a:cs typeface="Times New Roman" panose="02020603050405020304" pitchFamily="18" charset="0"/>
            </a:endParaRPr>
          </a:p>
          <a:p>
            <a:pPr algn="l"/>
            <a:r>
              <a:rPr lang="en-US" sz="1700" dirty="0" err="1" smtClean="0">
                <a:latin typeface="Times New Roman" panose="02020603050405020304" pitchFamily="18" charset="0"/>
                <a:cs typeface="Times New Roman" panose="02020603050405020304" pitchFamily="18" charset="0"/>
              </a:rPr>
              <a:t>KristIn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Snackey</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Alvarez, </a:t>
            </a:r>
            <a:r>
              <a:rPr lang="en-US" sz="1700" dirty="0" err="1">
                <a:latin typeface="Times New Roman" panose="02020603050405020304" pitchFamily="18" charset="0"/>
                <a:cs typeface="Times New Roman" panose="02020603050405020304" pitchFamily="18" charset="0"/>
              </a:rPr>
              <a:t>PharmD</a:t>
            </a:r>
            <a:r>
              <a:rPr lang="en-US" sz="1700" dirty="0">
                <a:latin typeface="Times New Roman" panose="02020603050405020304" pitchFamily="18" charset="0"/>
                <a:cs typeface="Times New Roman" panose="02020603050405020304" pitchFamily="18" charset="0"/>
              </a:rPr>
              <a:t>, BCPS</a:t>
            </a:r>
          </a:p>
          <a:p>
            <a:pPr marL="274320" lvl="1" algn="l"/>
            <a:r>
              <a:rPr lang="en-US" sz="1800" dirty="0">
                <a:latin typeface="Times New Roman" panose="02020603050405020304" pitchFamily="18" charset="0"/>
                <a:cs typeface="Times New Roman" panose="02020603050405020304" pitchFamily="18" charset="0"/>
              </a:rPr>
              <a:t>Sr. Clinical Pharmacy Specialist Hospitalist Service</a:t>
            </a:r>
          </a:p>
          <a:p>
            <a:pPr marL="274320" lvl="1" algn="l"/>
            <a:r>
              <a:rPr lang="en-US" sz="1800" dirty="0">
                <a:latin typeface="Times New Roman" panose="02020603050405020304" pitchFamily="18" charset="0"/>
                <a:cs typeface="Times New Roman" panose="02020603050405020304" pitchFamily="18" charset="0"/>
              </a:rPr>
              <a:t>Assistant Professor Internal Medicine-Hospitalists</a:t>
            </a:r>
          </a:p>
          <a:p>
            <a:pPr marL="274320" lvl="1" algn="l"/>
            <a:r>
              <a:rPr lang="en-US" sz="1800" dirty="0" smtClean="0">
                <a:latin typeface="Times New Roman" panose="02020603050405020304" pitchFamily="18" charset="0"/>
                <a:cs typeface="Times New Roman" panose="02020603050405020304" pitchFamily="18" charset="0"/>
                <a:hlinkClick r:id="rId3"/>
              </a:rPr>
              <a:t>Kristin.Alvarez@phhs.org</a:t>
            </a:r>
            <a:endParaRPr lang="en-US" sz="1800" dirty="0" smtClean="0">
              <a:latin typeface="Times New Roman" panose="02020603050405020304" pitchFamily="18" charset="0"/>
              <a:cs typeface="Times New Roman" panose="02020603050405020304" pitchFamily="18" charset="0"/>
            </a:endParaRPr>
          </a:p>
          <a:p>
            <a:pPr marL="274320" lvl="1" algn="l"/>
            <a:endParaRPr lang="en-US" sz="1800" dirty="0">
              <a:latin typeface="Times New Roman" panose="02020603050405020304" pitchFamily="18" charset="0"/>
              <a:cs typeface="Times New Roman" panose="02020603050405020304" pitchFamily="18" charset="0"/>
            </a:endParaRPr>
          </a:p>
          <a:p>
            <a:pPr marL="274320" lvl="1"/>
            <a:r>
              <a:rPr lang="en-US" sz="2100" b="1" dirty="0" smtClean="0">
                <a:latin typeface="Times New Roman" panose="02020603050405020304" pitchFamily="18" charset="0"/>
                <a:cs typeface="Times New Roman" panose="02020603050405020304" pitchFamily="18" charset="0"/>
              </a:rPr>
              <a:t>AUGUST 5, 2015</a:t>
            </a:r>
            <a:endParaRPr lang="en-US" sz="2100" b="1"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304800" y="381000"/>
            <a:ext cx="8534400" cy="1752600"/>
          </a:xfrm>
        </p:spPr>
        <p:txBody>
          <a:bodyPr anchor="ctr">
            <a:normAutofit/>
          </a:bodyPr>
          <a:lstStyle/>
          <a:p>
            <a:r>
              <a:rPr lang="en-US" sz="3600" b="1" dirty="0" smtClean="0"/>
              <a:t>Medication Therapy Management</a:t>
            </a:r>
            <a:endParaRPr lang="en-US" sz="3600" b="1" dirty="0"/>
          </a:p>
        </p:txBody>
      </p:sp>
    </p:spTree>
    <p:extLst>
      <p:ext uri="{BB962C8B-B14F-4D97-AF65-F5344CB8AC3E}">
        <p14:creationId xmlns:p14="http://schemas.microsoft.com/office/powerpoint/2010/main" val="64446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Project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85143806"/>
              </p:ext>
            </p:extLst>
          </p:nvPr>
        </p:nvGraphicFramePr>
        <p:xfrm>
          <a:off x="0" y="1527174"/>
          <a:ext cx="8805863" cy="479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3398383"/>
            <a:ext cx="2366419" cy="1075645"/>
          </a:xfrm>
          <a:prstGeom prst="rect">
            <a:avLst/>
          </a:prstGeom>
          <a:ln>
            <a:noFill/>
          </a:ln>
          <a:effectLst>
            <a:softEdge rad="112500"/>
          </a:effectLst>
        </p:spPr>
      </p:pic>
      <p:sp>
        <p:nvSpPr>
          <p:cNvPr id="6" name="Rounded Rectangle 5"/>
          <p:cNvSpPr/>
          <p:nvPr/>
        </p:nvSpPr>
        <p:spPr>
          <a:xfrm>
            <a:off x="4071258" y="3224211"/>
            <a:ext cx="1524000" cy="1415143"/>
          </a:xfrm>
          <a:prstGeom prst="flowChartConnector">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prstClr val="black"/>
                </a:solidFill>
                <a:prstDash val="dash"/>
              </a:ln>
              <a:solidFill>
                <a:prstClr val="white"/>
              </a:solidFill>
            </a:endParaRPr>
          </a:p>
        </p:txBody>
      </p:sp>
    </p:spTree>
    <p:extLst>
      <p:ext uri="{BB962C8B-B14F-4D97-AF65-F5344CB8AC3E}">
        <p14:creationId xmlns:p14="http://schemas.microsoft.com/office/powerpoint/2010/main" val="38277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3589247"/>
              </p:ext>
            </p:extLst>
          </p:nvPr>
        </p:nvGraphicFramePr>
        <p:xfrm>
          <a:off x="0" y="1527174"/>
          <a:ext cx="8805863" cy="479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52400"/>
            <a:ext cx="2366419" cy="1075645"/>
          </a:xfrm>
          <a:prstGeom prst="rect">
            <a:avLst/>
          </a:prstGeom>
          <a:ln>
            <a:noFill/>
          </a:ln>
          <a:effectLst>
            <a:softEdge rad="112500"/>
          </a:effectLst>
        </p:spPr>
      </p:pic>
    </p:spTree>
    <p:extLst>
      <p:ext uri="{BB962C8B-B14F-4D97-AF65-F5344CB8AC3E}">
        <p14:creationId xmlns:p14="http://schemas.microsoft.com/office/powerpoint/2010/main" val="362763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32822196"/>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68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Housekeeping</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pPr>
              <a:spcAft>
                <a:spcPts val="600"/>
              </a:spcAft>
            </a:pPr>
            <a:r>
              <a:rPr lang="en-US" sz="2200" dirty="0" smtClean="0"/>
              <a:t>For </a:t>
            </a:r>
            <a:r>
              <a:rPr lang="en-US" sz="2200" dirty="0"/>
              <a:t>Attendance, please submit your name via the chat function located on the right hand side of your screen </a:t>
            </a:r>
            <a:endParaRPr lang="en-US" sz="2200" dirty="0" smtClean="0"/>
          </a:p>
          <a:p>
            <a:pPr>
              <a:spcAft>
                <a:spcPts val="600"/>
              </a:spcAft>
            </a:pPr>
            <a:r>
              <a:rPr lang="en-US" sz="2200" dirty="0"/>
              <a:t>Do not place phones on Hold, USE MUTE </a:t>
            </a:r>
          </a:p>
          <a:p>
            <a:pPr>
              <a:spcAft>
                <a:spcPts val="600"/>
              </a:spcAft>
            </a:pPr>
            <a:r>
              <a:rPr lang="en-US" sz="2200" dirty="0" smtClean="0"/>
              <a:t>During </a:t>
            </a:r>
            <a:r>
              <a:rPr lang="en-US" sz="2200" dirty="0"/>
              <a:t>the presentation, you can submit your questions to the host through the chat box to the right of your screen. </a:t>
            </a:r>
          </a:p>
          <a:p>
            <a:pPr>
              <a:spcAft>
                <a:spcPts val="600"/>
              </a:spcAft>
            </a:pPr>
            <a:r>
              <a:rPr lang="en-US" sz="2200" dirty="0" smtClean="0"/>
              <a:t>This </a:t>
            </a:r>
            <a:r>
              <a:rPr lang="en-US" sz="2200" dirty="0"/>
              <a:t>session is being recorded for the purpose of sharing information with others who could not attend. </a:t>
            </a:r>
          </a:p>
          <a:p>
            <a:pPr>
              <a:spcAft>
                <a:spcPts val="600"/>
              </a:spcAft>
            </a:pPr>
            <a:r>
              <a:rPr lang="en-US" sz="2200" dirty="0" smtClean="0"/>
              <a:t>Presentation </a:t>
            </a:r>
            <a:r>
              <a:rPr lang="en-US" sz="2200" dirty="0"/>
              <a:t>and PDSA documents will be </a:t>
            </a:r>
            <a:r>
              <a:rPr lang="en-US" sz="2200" dirty="0" smtClean="0"/>
              <a:t>placed on the RHP 9 Webpage  under Learning </a:t>
            </a:r>
            <a:r>
              <a:rPr lang="en-US" sz="2200" dirty="0" err="1" smtClean="0"/>
              <a:t>Collaboratives</a:t>
            </a:r>
            <a:r>
              <a:rPr lang="en-US" sz="2200" dirty="0" smtClean="0"/>
              <a:t>, Webinar</a:t>
            </a:r>
            <a:endParaRPr lang="en-US" sz="2200" dirty="0"/>
          </a:p>
        </p:txBody>
      </p:sp>
    </p:spTree>
    <p:extLst>
      <p:ext uri="{BB962C8B-B14F-4D97-AF65-F5344CB8AC3E}">
        <p14:creationId xmlns:p14="http://schemas.microsoft.com/office/powerpoint/2010/main" val="297590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 Find Patients</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Build RWB to Find patients with HgbA1c &gt;9% and on Diuretics and ACE/ARB with no monitoring</a:t>
            </a:r>
          </a:p>
          <a:p>
            <a:endParaRPr lang="en-US" dirty="0"/>
          </a:p>
          <a:p>
            <a:pPr marL="0" indent="0">
              <a:buNone/>
            </a:pPr>
            <a:endParaRPr lang="en-US" dirty="0" smtClean="0"/>
          </a:p>
          <a:p>
            <a:endParaRPr lang="en-US" dirty="0" smtClean="0"/>
          </a:p>
          <a:p>
            <a:r>
              <a:rPr lang="en-US" dirty="0" smtClean="0"/>
              <a:t>Create MTM Referral</a:t>
            </a:r>
          </a:p>
          <a:p>
            <a:pPr marL="0" indent="0">
              <a:buNone/>
            </a:pPr>
            <a:endParaRPr lang="en-US" dirty="0" smtClean="0"/>
          </a:p>
        </p:txBody>
      </p:sp>
      <p:grpSp>
        <p:nvGrpSpPr>
          <p:cNvPr id="9" name="Group 8"/>
          <p:cNvGrpSpPr/>
          <p:nvPr/>
        </p:nvGrpSpPr>
        <p:grpSpPr>
          <a:xfrm>
            <a:off x="312511" y="2590800"/>
            <a:ext cx="8504238" cy="1334842"/>
            <a:chOff x="312511" y="2362200"/>
            <a:chExt cx="8504238" cy="133484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511" y="2362200"/>
              <a:ext cx="8504238" cy="133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1" y="2924156"/>
              <a:ext cx="1219200" cy="762000"/>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gr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 t="14524"/>
          <a:stretch/>
        </p:blipFill>
        <p:spPr bwMode="auto">
          <a:xfrm>
            <a:off x="2590800" y="4310743"/>
            <a:ext cx="3720141" cy="2129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41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 Referral </a:t>
            </a:r>
            <a:r>
              <a:rPr lang="en-US" dirty="0" err="1" smtClean="0"/>
              <a:t>Workqueues</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Easy access to see who was referred to MTM services</a:t>
            </a:r>
          </a:p>
          <a:p>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7239000" cy="364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80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 Build New MTM Visit </a:t>
            </a:r>
            <a:r>
              <a:rPr lang="en-US" dirty="0"/>
              <a:t>&amp;</a:t>
            </a:r>
            <a:r>
              <a:rPr lang="en-US" dirty="0" smtClean="0"/>
              <a:t> Navigator</a:t>
            </a:r>
            <a:endParaRPr lang="en-US" dirty="0"/>
          </a:p>
        </p:txBody>
      </p:sp>
      <p:sp>
        <p:nvSpPr>
          <p:cNvPr id="3" name="Content Placeholder 2"/>
          <p:cNvSpPr>
            <a:spLocks noGrp="1"/>
          </p:cNvSpPr>
          <p:nvPr>
            <p:ph sz="quarter" idx="1"/>
          </p:nvPr>
        </p:nvSpPr>
        <p:spPr>
          <a:xfrm>
            <a:off x="5874974" y="1527048"/>
            <a:ext cx="3116626" cy="4645152"/>
          </a:xfrm>
        </p:spPr>
        <p:txBody>
          <a:bodyPr>
            <a:normAutofit fontScale="92500" lnSpcReduction="10000"/>
          </a:bodyPr>
          <a:lstStyle/>
          <a:p>
            <a:r>
              <a:rPr lang="en-US" dirty="0" smtClean="0"/>
              <a:t>MTM services specific navigator</a:t>
            </a:r>
          </a:p>
          <a:p>
            <a:r>
              <a:rPr lang="en-US" dirty="0" smtClean="0"/>
              <a:t>Detailed medication documentation</a:t>
            </a:r>
          </a:p>
          <a:p>
            <a:endParaRPr lang="en-US" dirty="0"/>
          </a:p>
          <a:p>
            <a:endParaRPr lang="en-US" dirty="0" smtClean="0"/>
          </a:p>
          <a:p>
            <a:endParaRPr lang="en-US" dirty="0" smtClean="0"/>
          </a:p>
          <a:p>
            <a:r>
              <a:rPr lang="en-US" dirty="0" smtClean="0"/>
              <a:t>Detailed counseling &amp; intervention documentation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1491343"/>
            <a:ext cx="5700803" cy="4800600"/>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91643"/>
            <a:ext cx="6400800" cy="671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Right Arrow 6"/>
          <p:cNvSpPr/>
          <p:nvPr/>
        </p:nvSpPr>
        <p:spPr>
          <a:xfrm>
            <a:off x="1284512" y="3581398"/>
            <a:ext cx="609600" cy="982119"/>
          </a:xfrm>
          <a:prstGeom prst="curvedRightArrow">
            <a:avLst/>
          </a:prstGeom>
          <a:solidFill>
            <a:schemeClr val="accent3">
              <a:lumMod val="50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636680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 Track Progress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27514"/>
            <a:ext cx="48291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67200"/>
            <a:ext cx="5029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38942" y="2038141"/>
            <a:ext cx="1447800" cy="553998"/>
          </a:xfrm>
          <a:prstGeom prst="rect">
            <a:avLst/>
          </a:prstGeom>
          <a:noFill/>
        </p:spPr>
        <p:txBody>
          <a:bodyPr wrap="square" rtlCol="0">
            <a:spAutoFit/>
          </a:bodyPr>
          <a:lstStyle/>
          <a:p>
            <a:r>
              <a:rPr lang="en-US" sz="3000" b="1" cap="all" dirty="0" smtClean="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rPr>
              <a:t>Epic</a:t>
            </a:r>
            <a:endParaRPr lang="en-US" sz="3000" b="1" cap="all" dirty="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6" name="TextBox 5"/>
          <p:cNvSpPr txBox="1"/>
          <p:nvPr/>
        </p:nvSpPr>
        <p:spPr>
          <a:xfrm>
            <a:off x="3581400" y="3797943"/>
            <a:ext cx="2895600" cy="553998"/>
          </a:xfrm>
          <a:prstGeom prst="rect">
            <a:avLst/>
          </a:prstGeom>
          <a:noFill/>
        </p:spPr>
        <p:txBody>
          <a:bodyPr wrap="square" rtlCol="0">
            <a:spAutoFit/>
          </a:bodyPr>
          <a:lstStyle/>
          <a:p>
            <a:r>
              <a:rPr lang="en-US" sz="3000" b="1" cap="all" dirty="0" smtClean="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rPr>
              <a:t>Reporting</a:t>
            </a:r>
            <a:endParaRPr lang="en-US" sz="3000" b="1" cap="all" dirty="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60050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10329885"/>
              </p:ext>
            </p:extLst>
          </p:nvPr>
        </p:nvGraphicFramePr>
        <p:xfrm>
          <a:off x="228600" y="1600200"/>
          <a:ext cx="8839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4170" y="6345637"/>
            <a:ext cx="7162800" cy="461665"/>
          </a:xfrm>
          <a:prstGeom prst="rect">
            <a:avLst/>
          </a:prstGeom>
          <a:noFill/>
        </p:spPr>
        <p:txBody>
          <a:bodyPr wrap="square" rtlCol="0">
            <a:spAutoFit/>
          </a:bodyPr>
          <a:lstStyle/>
          <a:p>
            <a:r>
              <a:rPr lang="en-US" sz="1200" dirty="0" smtClean="0">
                <a:solidFill>
                  <a:prstClr val="black"/>
                </a:solidFill>
              </a:rPr>
              <a:t>*there is overlap in the individuals receiving MTM and Other OVs, these patients are only counted once in the cumulative patients</a:t>
            </a:r>
            <a:endParaRPr lang="en-US" sz="1200" dirty="0">
              <a:solidFill>
                <a:prstClr val="black"/>
              </a:solidFill>
            </a:endParaRPr>
          </a:p>
        </p:txBody>
      </p:sp>
    </p:spTree>
    <p:extLst>
      <p:ext uri="{BB962C8B-B14F-4D97-AF65-F5344CB8AC3E}">
        <p14:creationId xmlns:p14="http://schemas.microsoft.com/office/powerpoint/2010/main" val="276195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5825317"/>
              </p:ext>
            </p:extLst>
          </p:nvPr>
        </p:nvGraphicFramePr>
        <p:xfrm>
          <a:off x="304800" y="1676400"/>
          <a:ext cx="8504238" cy="4028440"/>
        </p:xfrm>
        <a:graphic>
          <a:graphicData uri="http://schemas.openxmlformats.org/drawingml/2006/table">
            <a:tbl>
              <a:tblPr firstRow="1" bandRow="1">
                <a:tableStyleId>{5C22544A-7EE6-4342-B048-85BDC9FD1C3A}</a:tableStyleId>
              </a:tblPr>
              <a:tblGrid>
                <a:gridCol w="2209800"/>
                <a:gridCol w="2971800"/>
                <a:gridCol w="3322638"/>
              </a:tblGrid>
              <a:tr h="370840">
                <a:tc>
                  <a:txBody>
                    <a:bodyPr/>
                    <a:lstStyle/>
                    <a:p>
                      <a:endParaRPr lang="en-US" dirty="0"/>
                    </a:p>
                  </a:txBody>
                  <a:tcPr/>
                </a:tc>
                <a:tc>
                  <a:txBody>
                    <a:bodyPr/>
                    <a:lstStyle/>
                    <a:p>
                      <a:r>
                        <a:rPr lang="en-US" dirty="0" smtClean="0"/>
                        <a:t>Result</a:t>
                      </a:r>
                      <a:endParaRPr lang="en-US" dirty="0"/>
                    </a:p>
                  </a:txBody>
                  <a:tcPr/>
                </a:tc>
                <a:tc>
                  <a:txBody>
                    <a:bodyPr/>
                    <a:lstStyle/>
                    <a:p>
                      <a:r>
                        <a:rPr lang="en-US" dirty="0" smtClean="0"/>
                        <a:t>Action</a:t>
                      </a:r>
                      <a:endParaRPr lang="en-US" dirty="0"/>
                    </a:p>
                  </a:txBody>
                  <a:tcPr/>
                </a:tc>
              </a:tr>
              <a:tr h="370840">
                <a:tc>
                  <a:txBody>
                    <a:bodyPr/>
                    <a:lstStyle/>
                    <a:p>
                      <a:r>
                        <a:rPr lang="en-US" b="1" dirty="0" smtClean="0"/>
                        <a:t>Scheduled</a:t>
                      </a:r>
                      <a:r>
                        <a:rPr lang="en-US" b="1" baseline="0" dirty="0" smtClean="0"/>
                        <a:t> Patients</a:t>
                      </a:r>
                      <a:endParaRPr lang="en-US" b="1" dirty="0"/>
                    </a:p>
                  </a:txBody>
                  <a:tcPr/>
                </a:tc>
                <a:tc>
                  <a:txBody>
                    <a:bodyPr/>
                    <a:lstStyle/>
                    <a:p>
                      <a:r>
                        <a:rPr lang="en-US" dirty="0" smtClean="0"/>
                        <a:t>Templates</a:t>
                      </a:r>
                      <a:r>
                        <a:rPr lang="en-US" baseline="0" dirty="0" smtClean="0"/>
                        <a:t> not full</a:t>
                      </a:r>
                      <a:endParaRPr lang="en-US" dirty="0"/>
                    </a:p>
                  </a:txBody>
                  <a:tcPr/>
                </a:tc>
                <a:tc>
                  <a:txBody>
                    <a:bodyPr/>
                    <a:lstStyle/>
                    <a:p>
                      <a:pPr marL="285750" indent="-285750">
                        <a:buFont typeface="Arial" panose="020B0604020202020204" pitchFamily="34" charset="0"/>
                        <a:buChar char="•"/>
                      </a:pPr>
                      <a:r>
                        <a:rPr lang="en-US" dirty="0" smtClean="0"/>
                        <a:t>New</a:t>
                      </a:r>
                      <a:r>
                        <a:rPr lang="en-US" baseline="0" dirty="0" smtClean="0"/>
                        <a:t> recruiting methods</a:t>
                      </a:r>
                    </a:p>
                    <a:p>
                      <a:pPr marL="285750" indent="-285750">
                        <a:buFont typeface="Arial" panose="020B0604020202020204" pitchFamily="34" charset="0"/>
                        <a:buChar char="•"/>
                      </a:pPr>
                      <a:r>
                        <a:rPr lang="en-US" baseline="0" dirty="0" smtClean="0"/>
                        <a:t>New Visit types</a:t>
                      </a:r>
                      <a:endParaRPr lang="en-US" dirty="0"/>
                    </a:p>
                  </a:txBody>
                  <a:tcPr/>
                </a:tc>
              </a:tr>
              <a:tr h="370840">
                <a:tc>
                  <a:txBody>
                    <a:bodyPr/>
                    <a:lstStyle/>
                    <a:p>
                      <a:r>
                        <a:rPr lang="en-US" b="1" dirty="0" smtClean="0"/>
                        <a:t>Missing Patients</a:t>
                      </a:r>
                      <a:endParaRPr lang="en-US" b="1" dirty="0"/>
                    </a:p>
                  </a:txBody>
                  <a:tcPr/>
                </a:tc>
                <a:tc>
                  <a:txBody>
                    <a:bodyPr/>
                    <a:lstStyle/>
                    <a:p>
                      <a:r>
                        <a:rPr lang="en-US" dirty="0" smtClean="0"/>
                        <a:t>Reporting</a:t>
                      </a:r>
                      <a:r>
                        <a:rPr lang="en-US" baseline="0" dirty="0" smtClean="0"/>
                        <a:t> workbench not catching all patients</a:t>
                      </a:r>
                      <a:endParaRPr lang="en-US" dirty="0"/>
                    </a:p>
                  </a:txBody>
                  <a:tcPr/>
                </a:tc>
                <a:tc>
                  <a:txBody>
                    <a:bodyPr/>
                    <a:lstStyle/>
                    <a:p>
                      <a:pPr marL="285750" indent="-285750">
                        <a:buFont typeface="Arial" panose="020B0604020202020204" pitchFamily="34" charset="0"/>
                        <a:buChar char="•"/>
                      </a:pPr>
                      <a:r>
                        <a:rPr lang="en-US" dirty="0" smtClean="0"/>
                        <a:t>Revise and compare</a:t>
                      </a:r>
                      <a:r>
                        <a:rPr lang="en-US" baseline="0" dirty="0" smtClean="0"/>
                        <a:t> with a clarity report</a:t>
                      </a:r>
                      <a:endParaRPr lang="en-US" dirty="0"/>
                    </a:p>
                  </a:txBody>
                  <a:tcPr/>
                </a:tc>
              </a:tr>
              <a:tr h="370840">
                <a:tc>
                  <a:txBody>
                    <a:bodyPr/>
                    <a:lstStyle/>
                    <a:p>
                      <a:r>
                        <a:rPr lang="en-US" b="1" dirty="0" smtClean="0"/>
                        <a:t>Referred Patients</a:t>
                      </a:r>
                      <a:endParaRPr lang="en-US" b="1" dirty="0"/>
                    </a:p>
                  </a:txBody>
                  <a:tcPr/>
                </a:tc>
                <a:tc>
                  <a:txBody>
                    <a:bodyPr/>
                    <a:lstStyle/>
                    <a:p>
                      <a:r>
                        <a:rPr lang="en-US" dirty="0" smtClean="0"/>
                        <a:t>Initial Spike</a:t>
                      </a:r>
                      <a:endParaRPr lang="en-US" dirty="0"/>
                    </a:p>
                  </a:txBody>
                  <a:tcPr/>
                </a:tc>
                <a:tc>
                  <a:txBody>
                    <a:bodyPr/>
                    <a:lstStyle/>
                    <a:p>
                      <a:pPr marL="285750" indent="-285750">
                        <a:buFont typeface="Arial" panose="020B0604020202020204" pitchFamily="34" charset="0"/>
                        <a:buChar char="•"/>
                      </a:pPr>
                      <a:r>
                        <a:rPr lang="en-US" dirty="0" smtClean="0"/>
                        <a:t>Encourage</a:t>
                      </a:r>
                      <a:r>
                        <a:rPr lang="en-US" baseline="0" dirty="0" smtClean="0"/>
                        <a:t> ongoing referrals for patients needing post d/c MTM services and chronic MTM services</a:t>
                      </a:r>
                      <a:endParaRPr lang="en-US" dirty="0"/>
                    </a:p>
                  </a:txBody>
                  <a:tcPr/>
                </a:tc>
              </a:tr>
              <a:tr h="370840">
                <a:tc>
                  <a:txBody>
                    <a:bodyPr/>
                    <a:lstStyle/>
                    <a:p>
                      <a:r>
                        <a:rPr lang="en-US" b="1" dirty="0" smtClean="0"/>
                        <a:t>Time</a:t>
                      </a:r>
                      <a:r>
                        <a:rPr lang="en-US" b="1" baseline="0" dirty="0" smtClean="0"/>
                        <a:t> spent to make </a:t>
                      </a:r>
                      <a:r>
                        <a:rPr lang="en-US" b="1" baseline="0" dirty="0" err="1" smtClean="0"/>
                        <a:t>appts</a:t>
                      </a:r>
                      <a:endParaRPr lang="en-US" b="1" dirty="0"/>
                    </a:p>
                  </a:txBody>
                  <a:tcPr/>
                </a:tc>
                <a:tc>
                  <a:txBody>
                    <a:bodyPr/>
                    <a:lstStyle/>
                    <a:p>
                      <a:r>
                        <a:rPr lang="en-US" dirty="0" smtClean="0"/>
                        <a:t>Time that could be spent seeing patients were used</a:t>
                      </a:r>
                      <a:r>
                        <a:rPr lang="en-US" baseline="0" dirty="0" smtClean="0"/>
                        <a:t> to make appointments</a:t>
                      </a:r>
                      <a:endParaRPr lang="en-US" dirty="0"/>
                    </a:p>
                  </a:txBody>
                  <a:tcPr/>
                </a:tc>
                <a:tc>
                  <a:txBody>
                    <a:bodyPr/>
                    <a:lstStyle/>
                    <a:p>
                      <a:pPr marL="285750" indent="-285750">
                        <a:buFont typeface="Arial" panose="020B0604020202020204" pitchFamily="34" charset="0"/>
                        <a:buChar char="•"/>
                      </a:pPr>
                      <a:r>
                        <a:rPr lang="en-US" dirty="0" smtClean="0"/>
                        <a:t>Change all post discharge </a:t>
                      </a:r>
                      <a:r>
                        <a:rPr lang="en-US" dirty="0" err="1" smtClean="0"/>
                        <a:t>appt</a:t>
                      </a:r>
                      <a:r>
                        <a:rPr lang="en-US" baseline="0" dirty="0" err="1" smtClean="0"/>
                        <a:t>s</a:t>
                      </a:r>
                      <a:r>
                        <a:rPr lang="en-US" baseline="0" dirty="0" smtClean="0"/>
                        <a:t> to PAC scheduling</a:t>
                      </a:r>
                      <a:endParaRPr lang="en-US" dirty="0"/>
                    </a:p>
                  </a:txBody>
                  <a:tcPr/>
                </a:tc>
              </a:tr>
            </a:tbl>
          </a:graphicData>
        </a:graphic>
      </p:graphicFrame>
    </p:spTree>
    <p:extLst>
      <p:ext uri="{BB962C8B-B14F-4D97-AF65-F5344CB8AC3E}">
        <p14:creationId xmlns:p14="http://schemas.microsoft.com/office/powerpoint/2010/main" val="2457732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24134934"/>
              </p:ext>
            </p:extLst>
          </p:nvPr>
        </p:nvGraphicFramePr>
        <p:xfrm>
          <a:off x="301625" y="1676399"/>
          <a:ext cx="8504238"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29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t>
            </a:r>
            <a:endParaRPr lang="en-US" dirty="0"/>
          </a:p>
        </p:txBody>
      </p:sp>
      <p:sp>
        <p:nvSpPr>
          <p:cNvPr id="3" name="Content Placeholder 2"/>
          <p:cNvSpPr>
            <a:spLocks noGrp="1"/>
          </p:cNvSpPr>
          <p:nvPr>
            <p:ph sz="quarter" idx="1"/>
          </p:nvPr>
        </p:nvSpPr>
        <p:spPr>
          <a:xfrm>
            <a:off x="228600" y="1527048"/>
            <a:ext cx="8763000" cy="4797552"/>
          </a:xfrm>
        </p:spPr>
        <p:txBody>
          <a:bodyPr>
            <a:normAutofit fontScale="92500" lnSpcReduction="20000"/>
          </a:bodyPr>
          <a:lstStyle/>
          <a:p>
            <a:r>
              <a:rPr lang="en-US" dirty="0" smtClean="0"/>
              <a:t>Build RWB to track No Shows</a:t>
            </a:r>
          </a:p>
          <a:p>
            <a:endParaRPr lang="en-US" dirty="0"/>
          </a:p>
          <a:p>
            <a:endParaRPr lang="en-US" dirty="0" smtClean="0"/>
          </a:p>
          <a:p>
            <a:endParaRPr lang="en-US" dirty="0"/>
          </a:p>
          <a:p>
            <a:pPr marL="0" indent="0">
              <a:buNone/>
            </a:pPr>
            <a:endParaRPr lang="en-US" dirty="0"/>
          </a:p>
          <a:p>
            <a:endParaRPr lang="en-US" dirty="0" smtClean="0"/>
          </a:p>
          <a:p>
            <a:r>
              <a:rPr lang="en-US" dirty="0" smtClean="0"/>
              <a:t>Schedule all pharmacy consulted discharge patients (non TCU) for a follow up with discharge MTM services. Referral will route through PAC.</a:t>
            </a:r>
          </a:p>
          <a:p>
            <a:r>
              <a:rPr lang="en-US" dirty="0" smtClean="0"/>
              <a:t>Report on other office visits (e.g., Anticoagulation, DM education, </a:t>
            </a:r>
            <a:r>
              <a:rPr lang="en-US" dirty="0" err="1" smtClean="0"/>
              <a:t>etc</a:t>
            </a:r>
            <a:r>
              <a:rPr lang="en-US" dirty="0" smtClean="0"/>
              <a:t>)</a:t>
            </a:r>
          </a:p>
          <a:p>
            <a:r>
              <a:rPr lang="en-US" dirty="0" smtClean="0"/>
              <a:t>Add a HOMES </a:t>
            </a:r>
            <a:r>
              <a:rPr lang="en-US" dirty="0" err="1" smtClean="0"/>
              <a:t>workqueue</a:t>
            </a:r>
            <a:r>
              <a:rPr lang="en-US" dirty="0" smtClean="0"/>
              <a:t> to capture those patients</a:t>
            </a:r>
          </a:p>
          <a:p>
            <a:r>
              <a:rPr lang="en-US" dirty="0" smtClean="0"/>
              <a:t>Schedule and attend MTM training sessions</a:t>
            </a:r>
            <a:endParaRPr lang="en-US" dirty="0"/>
          </a:p>
        </p:txBody>
      </p:sp>
      <p:grpSp>
        <p:nvGrpSpPr>
          <p:cNvPr id="6" name="Group 5"/>
          <p:cNvGrpSpPr/>
          <p:nvPr/>
        </p:nvGrpSpPr>
        <p:grpSpPr>
          <a:xfrm>
            <a:off x="1628077" y="1895606"/>
            <a:ext cx="5486400" cy="1676400"/>
            <a:chOff x="533400" y="1981200"/>
            <a:chExt cx="6248400" cy="207739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6248400" cy="207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1370" y="2819400"/>
              <a:ext cx="1828800" cy="1239190"/>
            </a:xfrm>
            <a:prstGeom prst="rect">
              <a:avLst/>
            </a:prstGeom>
            <a:solidFill>
              <a:schemeClr val="accent3">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8803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32839641"/>
              </p:ext>
            </p:extLst>
          </p:nvPr>
        </p:nvGraphicFramePr>
        <p:xfrm>
          <a:off x="228600" y="1600200"/>
          <a:ext cx="8839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4170" y="6345637"/>
            <a:ext cx="7162800" cy="461665"/>
          </a:xfrm>
          <a:prstGeom prst="rect">
            <a:avLst/>
          </a:prstGeom>
          <a:noFill/>
        </p:spPr>
        <p:txBody>
          <a:bodyPr wrap="square" rtlCol="0">
            <a:spAutoFit/>
          </a:bodyPr>
          <a:lstStyle/>
          <a:p>
            <a:r>
              <a:rPr lang="en-US" sz="1200" dirty="0" smtClean="0">
                <a:solidFill>
                  <a:prstClr val="black"/>
                </a:solidFill>
              </a:rPr>
              <a:t>*there is overlap in the individuals receiving MTM and Other OVs, these patients are only counted once in the cumulative patients</a:t>
            </a:r>
            <a:endParaRPr lang="en-US" sz="1200" dirty="0">
              <a:solidFill>
                <a:prstClr val="black"/>
              </a:solidFill>
            </a:endParaRPr>
          </a:p>
        </p:txBody>
      </p:sp>
      <p:sp>
        <p:nvSpPr>
          <p:cNvPr id="4" name="Explosion 1 3"/>
          <p:cNvSpPr/>
          <p:nvPr/>
        </p:nvSpPr>
        <p:spPr>
          <a:xfrm>
            <a:off x="1905000" y="1371600"/>
            <a:ext cx="2438400" cy="18288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Metric Complete for DY4</a:t>
            </a:r>
            <a:endParaRPr lang="en-US" dirty="0">
              <a:solidFill>
                <a:prstClr val="black"/>
              </a:solidFill>
            </a:endParaRPr>
          </a:p>
        </p:txBody>
      </p:sp>
    </p:spTree>
    <p:extLst>
      <p:ext uri="{BB962C8B-B14F-4D97-AF65-F5344CB8AC3E}">
        <p14:creationId xmlns:p14="http://schemas.microsoft.com/office/powerpoint/2010/main" val="2950970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1881080948"/>
              </p:ext>
            </p:extLst>
          </p:nvPr>
        </p:nvGraphicFramePr>
        <p:xfrm>
          <a:off x="76200" y="1600200"/>
          <a:ext cx="86868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a:off x="4572000" y="2286000"/>
            <a:ext cx="0" cy="2438400"/>
          </a:xfrm>
          <a:prstGeom prst="line">
            <a:avLst/>
          </a:prstGeom>
          <a:ln w="28575">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4" name="Title 1"/>
          <p:cNvSpPr>
            <a:spLocks noGrp="1"/>
          </p:cNvSpPr>
          <p:nvPr>
            <p:ph type="title"/>
          </p:nvPr>
        </p:nvSpPr>
        <p:spPr/>
        <p:txBody>
          <a:bodyPr/>
          <a:lstStyle/>
          <a:p>
            <a:r>
              <a:rPr lang="en-US" dirty="0" smtClean="0"/>
              <a:t>STUDY</a:t>
            </a:r>
            <a:endParaRPr lang="en-US" dirty="0"/>
          </a:p>
        </p:txBody>
      </p:sp>
    </p:spTree>
    <p:extLst>
      <p:ext uri="{BB962C8B-B14F-4D97-AF65-F5344CB8AC3E}">
        <p14:creationId xmlns:p14="http://schemas.microsoft.com/office/powerpoint/2010/main" val="183012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62"/>
          </a:xfrm>
        </p:spPr>
        <p:txBody>
          <a:bodyPr>
            <a:normAutofit fontScale="90000"/>
          </a:bodyPr>
          <a:lstStyle/>
          <a:p>
            <a:r>
              <a:rPr lang="en-US" dirty="0" smtClean="0"/>
              <a:t>PDSA</a:t>
            </a:r>
            <a:br>
              <a:rPr lang="en-US" dirty="0" smtClean="0"/>
            </a:br>
            <a:r>
              <a:rPr lang="en-US" sz="3600" dirty="0" smtClean="0"/>
              <a:t>P</a:t>
            </a:r>
            <a:r>
              <a:rPr lang="en-US" sz="3200" dirty="0" smtClean="0"/>
              <a:t>lan </a:t>
            </a:r>
            <a:r>
              <a:rPr lang="en-US" sz="3600" dirty="0" smtClean="0"/>
              <a:t>D</a:t>
            </a:r>
            <a:r>
              <a:rPr lang="en-US" sz="3200" dirty="0" smtClean="0"/>
              <a:t>o </a:t>
            </a:r>
            <a:r>
              <a:rPr lang="en-US" sz="3600" dirty="0" smtClean="0"/>
              <a:t>S</a:t>
            </a:r>
            <a:r>
              <a:rPr lang="en-US" sz="3200" dirty="0" smtClean="0"/>
              <a:t>tudy </a:t>
            </a:r>
            <a:r>
              <a:rPr lang="en-US" sz="3600" dirty="0" smtClean="0"/>
              <a:t>A</a:t>
            </a:r>
            <a:r>
              <a:rPr lang="en-US" sz="3200" dirty="0" smtClean="0"/>
              <a:t>ct</a:t>
            </a:r>
          </a:p>
        </p:txBody>
      </p:sp>
      <p:sp>
        <p:nvSpPr>
          <p:cNvPr id="13315" name="Rectangle 3"/>
          <p:cNvSpPr>
            <a:spLocks noGrp="1" noChangeArrowheads="1"/>
          </p:cNvSpPr>
          <p:nvPr>
            <p:ph type="body" sz="half" idx="1"/>
          </p:nvPr>
        </p:nvSpPr>
        <p:spPr>
          <a:xfrm>
            <a:off x="457200" y="1822700"/>
            <a:ext cx="8229600" cy="4038600"/>
          </a:xfrm>
        </p:spPr>
        <p:txBody>
          <a:bodyPr>
            <a:noAutofit/>
          </a:bodyPr>
          <a:lstStyle/>
          <a:p>
            <a:r>
              <a:rPr lang="en-US" sz="2800" dirty="0" smtClean="0"/>
              <a:t>Deming wheel / Shewhart cycle</a:t>
            </a:r>
          </a:p>
          <a:p>
            <a:r>
              <a:rPr lang="en-US" sz="2800" dirty="0" smtClean="0"/>
              <a:t>Also PDCA (Plan-Do-Check-Act)</a:t>
            </a:r>
          </a:p>
          <a:p>
            <a:r>
              <a:rPr lang="en-US" sz="2800" dirty="0" smtClean="0"/>
              <a:t>Systematic method for improvement</a:t>
            </a:r>
          </a:p>
          <a:p>
            <a:r>
              <a:rPr lang="en-US" sz="2800" dirty="0" smtClean="0"/>
              <a:t>Iterative for continual </a:t>
            </a:r>
            <a:r>
              <a:rPr lang="en-US" sz="2800" dirty="0"/>
              <a:t>i</a:t>
            </a:r>
            <a:r>
              <a:rPr lang="en-US" sz="2800" dirty="0" smtClean="0"/>
              <a:t>mprovement</a:t>
            </a:r>
          </a:p>
          <a:p>
            <a:r>
              <a:rPr lang="en-US" sz="2800" dirty="0" smtClean="0"/>
              <a:t>Promotes small scale rapid cycle improvement over a short period of time</a:t>
            </a:r>
          </a:p>
          <a:p>
            <a:r>
              <a:rPr lang="en-US" sz="2800" dirty="0" smtClean="0"/>
              <a:t>Avoids:  Ready, Fire, Aim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996" y="152400"/>
            <a:ext cx="22431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9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3764094"/>
              </p:ext>
            </p:extLst>
          </p:nvPr>
        </p:nvGraphicFramePr>
        <p:xfrm>
          <a:off x="228600" y="1828800"/>
          <a:ext cx="8686800" cy="3777375"/>
        </p:xfrm>
        <a:graphic>
          <a:graphicData uri="http://schemas.openxmlformats.org/drawingml/2006/table">
            <a:tbl>
              <a:tblPr firstRow="1" bandRow="1">
                <a:tableStyleId>{5C22544A-7EE6-4342-B048-85BDC9FD1C3A}</a:tableStyleId>
              </a:tblPr>
              <a:tblGrid>
                <a:gridCol w="1905000"/>
                <a:gridCol w="2209800"/>
                <a:gridCol w="4572000"/>
              </a:tblGrid>
              <a:tr h="123087">
                <a:tc>
                  <a:txBody>
                    <a:bodyPr/>
                    <a:lstStyle/>
                    <a:p>
                      <a:endParaRPr lang="en-US" sz="1600" dirty="0"/>
                    </a:p>
                  </a:txBody>
                  <a:tcPr/>
                </a:tc>
                <a:tc>
                  <a:txBody>
                    <a:bodyPr/>
                    <a:lstStyle/>
                    <a:p>
                      <a:r>
                        <a:rPr lang="en-US" sz="1600" dirty="0" smtClean="0">
                          <a:effectLst>
                            <a:outerShdw blurRad="38100" dist="38100" dir="2700000" algn="tl">
                              <a:srgbClr val="000000">
                                <a:alpha val="43137"/>
                              </a:srgbClr>
                            </a:outerShdw>
                          </a:effectLst>
                        </a:rPr>
                        <a:t>Result</a:t>
                      </a:r>
                      <a:endParaRPr lang="en-US" sz="1600" dirty="0">
                        <a:effectLst>
                          <a:outerShdw blurRad="38100" dist="38100" dir="2700000" algn="tl">
                            <a:srgbClr val="000000">
                              <a:alpha val="43137"/>
                            </a:srgbClr>
                          </a:outerShdw>
                        </a:effectLst>
                      </a:endParaRPr>
                    </a:p>
                  </a:txBody>
                  <a:tcPr/>
                </a:tc>
                <a:tc>
                  <a:txBody>
                    <a:bodyPr/>
                    <a:lstStyle/>
                    <a:p>
                      <a:r>
                        <a:rPr lang="en-US" sz="1600" dirty="0" smtClean="0">
                          <a:effectLst>
                            <a:outerShdw blurRad="38100" dist="38100" dir="2700000" algn="tl">
                              <a:srgbClr val="000000">
                                <a:alpha val="43137"/>
                              </a:srgbClr>
                            </a:outerShdw>
                          </a:effectLst>
                        </a:rPr>
                        <a:t>Action</a:t>
                      </a:r>
                      <a:endParaRPr lang="en-US" sz="1600" dirty="0">
                        <a:effectLst>
                          <a:outerShdw blurRad="38100" dist="38100" dir="2700000" algn="tl">
                            <a:srgbClr val="000000">
                              <a:alpha val="43137"/>
                            </a:srgbClr>
                          </a:outerShdw>
                        </a:effectLst>
                      </a:endParaRPr>
                    </a:p>
                  </a:txBody>
                  <a:tcPr/>
                </a:tc>
              </a:tr>
              <a:tr h="1052271">
                <a:tc>
                  <a:txBody>
                    <a:bodyPr/>
                    <a:lstStyle/>
                    <a:p>
                      <a:r>
                        <a:rPr lang="en-US" sz="1600" b="1" dirty="0" smtClean="0"/>
                        <a:t>No Shows</a:t>
                      </a:r>
                      <a:endParaRPr lang="en-US" sz="1600" b="1" dirty="0"/>
                    </a:p>
                  </a:txBody>
                  <a:tcPr/>
                </a:tc>
                <a:tc>
                  <a:txBody>
                    <a:bodyPr/>
                    <a:lstStyle/>
                    <a:p>
                      <a:r>
                        <a:rPr lang="en-US" sz="1600" dirty="0" smtClean="0"/>
                        <a:t>With PAC Scheduling there was a large decrease in Show Rate to visits</a:t>
                      </a:r>
                      <a:endParaRPr lang="en-US" sz="1600" dirty="0"/>
                    </a:p>
                  </a:txBody>
                  <a:tcPr/>
                </a:tc>
                <a:tc>
                  <a:txBody>
                    <a:bodyPr/>
                    <a:lstStyle/>
                    <a:p>
                      <a:pPr marL="285750" indent="-285750">
                        <a:buFont typeface="Arial" panose="020B0604020202020204" pitchFamily="34" charset="0"/>
                        <a:buChar char="•"/>
                      </a:pPr>
                      <a:r>
                        <a:rPr lang="en-US" sz="1600" dirty="0" smtClean="0"/>
                        <a:t>Evaluate reasons for No Shows</a:t>
                      </a:r>
                      <a:endParaRPr lang="en-US" sz="1600" baseline="0" dirty="0" smtClean="0"/>
                    </a:p>
                    <a:p>
                      <a:pPr marL="285750" indent="-285750">
                        <a:buFont typeface="Arial" panose="020B0604020202020204" pitchFamily="34" charset="0"/>
                        <a:buChar char="•"/>
                      </a:pPr>
                      <a:r>
                        <a:rPr lang="en-US" sz="1600" baseline="0" dirty="0" smtClean="0"/>
                        <a:t>Revise script used to describe MTM services for PAC</a:t>
                      </a:r>
                      <a:endParaRPr lang="en-US" sz="1600" dirty="0"/>
                    </a:p>
                  </a:txBody>
                  <a:tcPr/>
                </a:tc>
              </a:tr>
              <a:tr h="1400913">
                <a:tc>
                  <a:txBody>
                    <a:bodyPr/>
                    <a:lstStyle/>
                    <a:p>
                      <a:r>
                        <a:rPr lang="en-US" sz="1600" b="1" dirty="0" smtClean="0"/>
                        <a:t>Preparation</a:t>
                      </a:r>
                      <a:r>
                        <a:rPr lang="en-US" sz="1600" b="1" baseline="0" dirty="0" smtClean="0"/>
                        <a:t> for DY5</a:t>
                      </a:r>
                      <a:endParaRPr lang="en-US" sz="1600" b="1" dirty="0"/>
                    </a:p>
                  </a:txBody>
                  <a:tcPr/>
                </a:tc>
                <a:tc>
                  <a:txBody>
                    <a:bodyPr/>
                    <a:lstStyle/>
                    <a:p>
                      <a:r>
                        <a:rPr lang="en-US" sz="1600" baseline="0" dirty="0" smtClean="0"/>
                        <a:t>Will need to more than double the patient’s seen for DY5</a:t>
                      </a:r>
                      <a:endParaRPr lang="en-US" sz="1600" dirty="0"/>
                    </a:p>
                  </a:txBody>
                  <a:tcPr/>
                </a:tc>
                <a:tc>
                  <a:txBody>
                    <a:bodyPr/>
                    <a:lstStyle/>
                    <a:p>
                      <a:pPr marL="285750" indent="-285750">
                        <a:buFont typeface="Arial" panose="020B0604020202020204" pitchFamily="34" charset="0"/>
                        <a:buChar char="•"/>
                      </a:pPr>
                      <a:r>
                        <a:rPr lang="en-US" sz="1600" dirty="0" smtClean="0"/>
                        <a:t>Education to outpatient</a:t>
                      </a:r>
                      <a:r>
                        <a:rPr lang="en-US" sz="1600" baseline="0" dirty="0" smtClean="0"/>
                        <a:t> pharmacists to refer patients encountered in pharmacy</a:t>
                      </a:r>
                    </a:p>
                    <a:p>
                      <a:pPr marL="285750" indent="-285750">
                        <a:buFont typeface="Arial" panose="020B0604020202020204" pitchFamily="34" charset="0"/>
                        <a:buChar char="•"/>
                      </a:pPr>
                      <a:r>
                        <a:rPr lang="en-US" sz="1600" dirty="0" smtClean="0"/>
                        <a:t>Plan to block out schedule</a:t>
                      </a:r>
                      <a:r>
                        <a:rPr lang="en-US" sz="1600" baseline="0" dirty="0" smtClean="0"/>
                        <a:t> for the beginning of DY5 in order to provide virtual services to the 400+ MTM registry enrolled patients</a:t>
                      </a:r>
                    </a:p>
                  </a:txBody>
                  <a:tcPr/>
                </a:tc>
              </a:tr>
              <a:tr h="974382">
                <a:tc>
                  <a:txBody>
                    <a:bodyPr/>
                    <a:lstStyle/>
                    <a:p>
                      <a:r>
                        <a:rPr lang="en-US" sz="1600" b="1" dirty="0" smtClean="0"/>
                        <a:t>MTM training and compliance billing</a:t>
                      </a:r>
                      <a:endParaRPr lang="en-US" sz="1600" b="1" dirty="0"/>
                    </a:p>
                  </a:txBody>
                  <a:tcPr/>
                </a:tc>
                <a:tc>
                  <a:txBody>
                    <a:bodyPr/>
                    <a:lstStyle/>
                    <a:p>
                      <a:r>
                        <a:rPr lang="en-US" sz="1600" dirty="0" smtClean="0"/>
                        <a:t>Missing Medication</a:t>
                      </a:r>
                      <a:r>
                        <a:rPr lang="en-US" sz="1600" baseline="0" dirty="0" smtClean="0"/>
                        <a:t> Action Plans in AVS</a:t>
                      </a:r>
                      <a:endParaRPr lang="en-US" sz="1600" dirty="0"/>
                    </a:p>
                  </a:txBody>
                  <a:tcPr/>
                </a:tc>
                <a:tc>
                  <a:txBody>
                    <a:bodyPr/>
                    <a:lstStyle/>
                    <a:p>
                      <a:pPr marL="285750" indent="-285750">
                        <a:buFont typeface="Arial" panose="020B0604020202020204" pitchFamily="34" charset="0"/>
                        <a:buChar char="•"/>
                      </a:pPr>
                      <a:r>
                        <a:rPr lang="en-US" sz="1600" baseline="0" dirty="0" smtClean="0"/>
                        <a:t>Build MAP into the MTM navigator and build dot phrase so can be added into any note or d/c instructions</a:t>
                      </a:r>
                    </a:p>
                  </a:txBody>
                  <a:tcPr/>
                </a:tc>
              </a:tr>
            </a:tbl>
          </a:graphicData>
        </a:graphic>
      </p:graphicFrame>
    </p:spTree>
    <p:extLst>
      <p:ext uri="{BB962C8B-B14F-4D97-AF65-F5344CB8AC3E}">
        <p14:creationId xmlns:p14="http://schemas.microsoft.com/office/powerpoint/2010/main" val="2743118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34" y="228600"/>
            <a:ext cx="8229600" cy="685800"/>
          </a:xfrm>
        </p:spPr>
        <p:txBody>
          <a:bodyPr/>
          <a:lstStyle/>
          <a:p>
            <a:r>
              <a:rPr lang="en-US" dirty="0" smtClean="0"/>
              <a:t>Continuous Improvement</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endParaRPr lang="en-US" dirty="0"/>
          </a:p>
        </p:txBody>
      </p:sp>
      <p:pic>
        <p:nvPicPr>
          <p:cNvPr id="402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7543"/>
            <a:ext cx="7696200" cy="45241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19058" y="4582886"/>
            <a:ext cx="13824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prstClr val="black"/>
                </a:solidFill>
              </a:ln>
              <a:solidFill>
                <a:prstClr val="white"/>
              </a:solidFill>
            </a:endParaRPr>
          </a:p>
        </p:txBody>
      </p:sp>
      <p:sp>
        <p:nvSpPr>
          <p:cNvPr id="8" name="Rectangle 7"/>
          <p:cNvSpPr/>
          <p:nvPr/>
        </p:nvSpPr>
        <p:spPr>
          <a:xfrm>
            <a:off x="2514600" y="5486400"/>
            <a:ext cx="1600200" cy="3810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prstClr val="black"/>
                </a:solidFill>
              </a:ln>
              <a:solidFill>
                <a:prstClr val="white"/>
              </a:solidFill>
            </a:endParaRPr>
          </a:p>
        </p:txBody>
      </p:sp>
      <p:sp>
        <p:nvSpPr>
          <p:cNvPr id="9" name="Rectangle 8"/>
          <p:cNvSpPr/>
          <p:nvPr/>
        </p:nvSpPr>
        <p:spPr>
          <a:xfrm>
            <a:off x="4071256" y="4953000"/>
            <a:ext cx="1404258" cy="3048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prstClr val="black"/>
                </a:solidFill>
              </a:ln>
              <a:solidFill>
                <a:prstClr val="white"/>
              </a:solidFill>
            </a:endParaRPr>
          </a:p>
        </p:txBody>
      </p:sp>
    </p:spTree>
    <p:extLst>
      <p:ext uri="{BB962C8B-B14F-4D97-AF65-F5344CB8AC3E}">
        <p14:creationId xmlns:p14="http://schemas.microsoft.com/office/powerpoint/2010/main" val="2218361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3" descr="MPj04223110000[1]"/>
          <p:cNvPicPr>
            <a:picLocks noChangeAspect="1" noChangeArrowheads="1"/>
          </p:cNvPicPr>
          <p:nvPr/>
        </p:nvPicPr>
        <p:blipFill>
          <a:blip r:embed="rId3"/>
          <a:srcRect/>
          <a:stretch>
            <a:fillRect/>
          </a:stretch>
        </p:blipFill>
        <p:spPr bwMode="auto">
          <a:xfrm>
            <a:off x="7235825" y="4581525"/>
            <a:ext cx="1908175" cy="1763713"/>
          </a:xfrm>
          <a:prstGeom prst="rect">
            <a:avLst/>
          </a:prstGeom>
          <a:noFill/>
          <a:ln w="9525">
            <a:noFill/>
            <a:miter lim="800000"/>
            <a:headEnd/>
            <a:tailEnd/>
          </a:ln>
        </p:spPr>
      </p:pic>
      <p:sp>
        <p:nvSpPr>
          <p:cNvPr id="4099" name="Rectangle 37"/>
          <p:cNvSpPr>
            <a:spLocks noGrp="1" noChangeArrowheads="1"/>
          </p:cNvSpPr>
          <p:nvPr>
            <p:ph type="ctrTitle"/>
          </p:nvPr>
        </p:nvSpPr>
        <p:spPr>
          <a:xfrm>
            <a:off x="841561" y="704996"/>
            <a:ext cx="7542212" cy="1470025"/>
          </a:xfrm>
          <a:noFill/>
        </p:spPr>
        <p:txBody>
          <a:bodyPr/>
          <a:lstStyle/>
          <a:p>
            <a:pPr algn="ctr" eaLnBrk="1" hangingPunct="1"/>
            <a:r>
              <a:rPr lang="en-US" sz="2800" dirty="0" smtClean="0">
                <a:latin typeface="Tahoma" pitchFamily="34" charset="0"/>
              </a:rPr>
              <a:t>Every Girl Counts: PDSA Cycles to Increase HPV Series Completion in African American Girls</a:t>
            </a:r>
          </a:p>
        </p:txBody>
      </p:sp>
      <p:sp>
        <p:nvSpPr>
          <p:cNvPr id="4100" name="Rectangle 38"/>
          <p:cNvSpPr>
            <a:spLocks noGrp="1" noChangeArrowheads="1"/>
          </p:cNvSpPr>
          <p:nvPr>
            <p:ph type="subTitle" idx="1"/>
          </p:nvPr>
        </p:nvSpPr>
        <p:spPr>
          <a:xfrm>
            <a:off x="959490" y="1770827"/>
            <a:ext cx="7542212" cy="1435512"/>
          </a:xfrm>
          <a:noFill/>
        </p:spPr>
        <p:txBody>
          <a:bodyPr/>
          <a:lstStyle/>
          <a:p>
            <a:pPr algn="ctr" eaLnBrk="1" hangingPunct="1">
              <a:buFontTx/>
              <a:buNone/>
            </a:pPr>
            <a:r>
              <a:rPr lang="en-US" sz="2800" b="1" dirty="0" smtClean="0">
                <a:latin typeface="Tahoma" pitchFamily="34" charset="0"/>
              </a:rPr>
              <a:t>RHP 9: Chronic Disease Registry to Improve Category 3 Measures</a:t>
            </a:r>
          </a:p>
          <a:p>
            <a:pPr algn="ctr" eaLnBrk="1" hangingPunct="1">
              <a:buFontTx/>
              <a:buNone/>
            </a:pPr>
            <a:endParaRPr lang="en-US" sz="2800" b="1" dirty="0" smtClean="0">
              <a:latin typeface="Tahoma" pitchFamily="34" charset="0"/>
            </a:endParaRPr>
          </a:p>
          <a:p>
            <a:pPr algn="ctr" eaLnBrk="1" hangingPunct="1">
              <a:buFontTx/>
              <a:buNone/>
            </a:pPr>
            <a:r>
              <a:rPr lang="en-US" sz="1800" b="1" dirty="0" smtClean="0">
                <a:latin typeface="Tahoma" pitchFamily="34" charset="0"/>
              </a:rPr>
              <a:t>Presented by: Teresa Garry, RN </a:t>
            </a:r>
          </a:p>
          <a:p>
            <a:pPr algn="ctr" eaLnBrk="1" hangingPunct="1">
              <a:buFontTx/>
              <a:buNone/>
            </a:pPr>
            <a:r>
              <a:rPr lang="en-US" sz="1800" b="1" dirty="0" smtClean="0">
                <a:latin typeface="Tahoma" pitchFamily="34" charset="0"/>
              </a:rPr>
              <a:t>Community Oriented Primary Care</a:t>
            </a:r>
          </a:p>
          <a:p>
            <a:pPr algn="ctr" eaLnBrk="1" hangingPunct="1">
              <a:buFontTx/>
              <a:buNone/>
            </a:pPr>
            <a:r>
              <a:rPr lang="en-US" sz="1800" b="1" dirty="0" smtClean="0">
                <a:latin typeface="Tahoma" pitchFamily="34" charset="0"/>
              </a:rPr>
              <a:t>August 5, 2015</a:t>
            </a:r>
          </a:p>
        </p:txBody>
      </p:sp>
      <p:pic>
        <p:nvPicPr>
          <p:cNvPr id="4101" name="Picture 41" descr="MPj04392970000[1]"/>
          <p:cNvPicPr>
            <a:picLocks noChangeAspect="1" noChangeArrowheads="1"/>
          </p:cNvPicPr>
          <p:nvPr/>
        </p:nvPicPr>
        <p:blipFill>
          <a:blip r:embed="rId4"/>
          <a:srcRect/>
          <a:stretch>
            <a:fillRect/>
          </a:stretch>
        </p:blipFill>
        <p:spPr bwMode="auto">
          <a:xfrm>
            <a:off x="2627313" y="3933825"/>
            <a:ext cx="1584325" cy="1800225"/>
          </a:xfrm>
          <a:prstGeom prst="rect">
            <a:avLst/>
          </a:prstGeom>
          <a:noFill/>
          <a:ln w="9525">
            <a:noFill/>
            <a:miter lim="800000"/>
            <a:headEnd/>
            <a:tailEnd/>
          </a:ln>
        </p:spPr>
      </p:pic>
      <p:pic>
        <p:nvPicPr>
          <p:cNvPr id="4102" name="Picture 47" descr="MPj04278240000[1]"/>
          <p:cNvPicPr>
            <a:picLocks noChangeAspect="1" noChangeArrowheads="1"/>
          </p:cNvPicPr>
          <p:nvPr/>
        </p:nvPicPr>
        <p:blipFill>
          <a:blip r:embed="rId5"/>
          <a:srcRect/>
          <a:stretch>
            <a:fillRect/>
          </a:stretch>
        </p:blipFill>
        <p:spPr bwMode="auto">
          <a:xfrm>
            <a:off x="4032250" y="4581525"/>
            <a:ext cx="1871663" cy="1476375"/>
          </a:xfrm>
          <a:prstGeom prst="rect">
            <a:avLst/>
          </a:prstGeom>
          <a:noFill/>
          <a:ln w="9525">
            <a:noFill/>
            <a:miter lim="800000"/>
            <a:headEnd/>
            <a:tailEnd/>
          </a:ln>
        </p:spPr>
      </p:pic>
      <p:pic>
        <p:nvPicPr>
          <p:cNvPr id="4103" name="Picture 42" descr="MPj04393140000[1]"/>
          <p:cNvPicPr>
            <a:picLocks noChangeAspect="1" noChangeArrowheads="1"/>
          </p:cNvPicPr>
          <p:nvPr/>
        </p:nvPicPr>
        <p:blipFill>
          <a:blip r:embed="rId6"/>
          <a:srcRect/>
          <a:stretch>
            <a:fillRect/>
          </a:stretch>
        </p:blipFill>
        <p:spPr bwMode="auto">
          <a:xfrm>
            <a:off x="5543550" y="4149725"/>
            <a:ext cx="1908175" cy="1530350"/>
          </a:xfrm>
          <a:prstGeom prst="rect">
            <a:avLst/>
          </a:prstGeom>
          <a:noFill/>
          <a:ln w="9525">
            <a:noFill/>
            <a:miter lim="800000"/>
            <a:headEnd/>
            <a:tailEnd/>
          </a:ln>
        </p:spPr>
      </p:pic>
    </p:spTree>
    <p:extLst>
      <p:ext uri="{BB962C8B-B14F-4D97-AF65-F5344CB8AC3E}">
        <p14:creationId xmlns:p14="http://schemas.microsoft.com/office/powerpoint/2010/main" val="1274467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Storyboard</a:t>
            </a:r>
            <a:endParaRPr lang="en-US" b="1" dirty="0"/>
          </a:p>
        </p:txBody>
      </p:sp>
      <p:sp>
        <p:nvSpPr>
          <p:cNvPr id="4" name="Text Placeholder 3"/>
          <p:cNvSpPr>
            <a:spLocks noGrp="1"/>
          </p:cNvSpPr>
          <p:nvPr>
            <p:ph type="body" sz="half" idx="1"/>
          </p:nvPr>
        </p:nvSpPr>
        <p:spPr>
          <a:xfrm>
            <a:off x="445203" y="1657350"/>
            <a:ext cx="3810000" cy="4525963"/>
          </a:xfrm>
        </p:spPr>
        <p:txBody>
          <a:bodyPr/>
          <a:lstStyle/>
          <a:p>
            <a:pPr>
              <a:spcBef>
                <a:spcPts val="600"/>
              </a:spcBef>
            </a:pPr>
            <a:r>
              <a:rPr lang="en-US" sz="1800" dirty="0" smtClean="0"/>
              <a:t>A 12 year old girl is identified as needing her third HPV dose. In the month of the her 13</a:t>
            </a:r>
            <a:r>
              <a:rPr lang="en-US" sz="1800" baseline="30000" dirty="0" smtClean="0"/>
              <a:t>th</a:t>
            </a:r>
            <a:r>
              <a:rPr lang="en-US" sz="1800" dirty="0" smtClean="0"/>
              <a:t> birthday, there were failed attempts to make contact due to bad phone numbers. The chart revealed risk behaviors as well as drop off in primary care causing concern.</a:t>
            </a:r>
          </a:p>
          <a:p>
            <a:pPr>
              <a:spcBef>
                <a:spcPts val="600"/>
              </a:spcBef>
            </a:pPr>
            <a:r>
              <a:rPr lang="en-US" sz="1800" dirty="0" smtClean="0"/>
              <a:t>A home visit was conducted a day before her birthday, she was having her hair permed and couldn’t go to the clinic for her shot so the nurse administered the vaccine in her home. She is re-engaged in primary care.</a:t>
            </a:r>
            <a:endParaRPr lang="en-US" sz="1800" dirty="0"/>
          </a:p>
        </p:txBody>
      </p:sp>
      <p:pic>
        <p:nvPicPr>
          <p:cNvPr id="1026"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953" y="1238936"/>
            <a:ext cx="4038624" cy="437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016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HPV Vaccine - Background &amp; Challenge</a:t>
            </a:r>
            <a:endParaRPr lang="en-US" b="1" dirty="0"/>
          </a:p>
        </p:txBody>
      </p:sp>
      <p:sp>
        <p:nvSpPr>
          <p:cNvPr id="5" name="Content Placeholder 4"/>
          <p:cNvSpPr>
            <a:spLocks noGrp="1"/>
          </p:cNvSpPr>
          <p:nvPr>
            <p:ph idx="1"/>
          </p:nvPr>
        </p:nvSpPr>
        <p:spPr/>
        <p:txBody>
          <a:bodyPr/>
          <a:lstStyle/>
          <a:p>
            <a:endParaRPr lang="en-US" dirty="0" smtClean="0"/>
          </a:p>
          <a:p>
            <a:endParaRPr lang="en-US" dirty="0"/>
          </a:p>
        </p:txBody>
      </p:sp>
      <p:sp>
        <p:nvSpPr>
          <p:cNvPr id="7" name="Content Placeholder 2"/>
          <p:cNvSpPr txBox="1">
            <a:spLocks/>
          </p:cNvSpPr>
          <p:nvPr/>
        </p:nvSpPr>
        <p:spPr bwMode="auto">
          <a:xfrm>
            <a:off x="382587" y="1752599"/>
            <a:ext cx="8338331" cy="4689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800" b="0">
                <a:solidFill>
                  <a:schemeClr val="tx1"/>
                </a:solidFill>
                <a:latin typeface="+mn-lt"/>
                <a:ea typeface="+mn-ea"/>
                <a:cs typeface="+mn-cs"/>
              </a:defRPr>
            </a:lvl1pPr>
            <a:lvl2pPr marL="227013" indent="-225425" algn="l" rtl="0" eaLnBrk="0" fontAlgn="base" hangingPunct="0">
              <a:spcBef>
                <a:spcPct val="20000"/>
              </a:spcBef>
              <a:spcAft>
                <a:spcPct val="0"/>
              </a:spcAft>
              <a:buFont typeface="Wingdings" pitchFamily="2" charset="2"/>
              <a:buChar char="§"/>
              <a:defRPr sz="1400">
                <a:solidFill>
                  <a:schemeClr val="tx1"/>
                </a:solidFill>
                <a:latin typeface="Times New Roman" pitchFamily="18" charset="0"/>
                <a:cs typeface="Times New Roman" pitchFamily="18" charset="0"/>
              </a:defRPr>
            </a:lvl2pPr>
            <a:lvl3pPr marL="463550" indent="-228600" algn="l" rtl="0" eaLnBrk="0" fontAlgn="base" hangingPunct="0">
              <a:spcBef>
                <a:spcPct val="20000"/>
              </a:spcBef>
              <a:spcAft>
                <a:spcPct val="0"/>
              </a:spcAft>
              <a:buFont typeface="Times New Roman" pitchFamily="18" charset="0"/>
              <a:buChar char="–"/>
              <a:defRPr sz="1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buFont typeface="Wingdings" panose="05000000000000000000" pitchFamily="2" charset="2"/>
              <a:buChar char="Ø"/>
            </a:pPr>
            <a:r>
              <a:rPr lang="en-US" kern="0" dirty="0" smtClean="0">
                <a:solidFill>
                  <a:srgbClr val="000000"/>
                </a:solidFill>
              </a:rPr>
              <a:t>First cancer fighting vaccine </a:t>
            </a:r>
          </a:p>
          <a:p>
            <a:pPr>
              <a:spcBef>
                <a:spcPts val="1200"/>
              </a:spcBef>
              <a:buFont typeface="Wingdings" panose="05000000000000000000" pitchFamily="2" charset="2"/>
              <a:buChar char="Ø"/>
            </a:pPr>
            <a:r>
              <a:rPr lang="en-US" kern="0" dirty="0" smtClean="0">
                <a:solidFill>
                  <a:srgbClr val="000000"/>
                </a:solidFill>
              </a:rPr>
              <a:t>Despite it’s safety and effectiveness, completion rates are suboptimal</a:t>
            </a:r>
          </a:p>
          <a:p>
            <a:pPr>
              <a:spcBef>
                <a:spcPts val="1200"/>
              </a:spcBef>
              <a:buFont typeface="Wingdings" panose="05000000000000000000" pitchFamily="2" charset="2"/>
              <a:buChar char="Ø"/>
            </a:pPr>
            <a:r>
              <a:rPr lang="en-US" kern="0" dirty="0" smtClean="0">
                <a:solidFill>
                  <a:srgbClr val="000000"/>
                </a:solidFill>
              </a:rPr>
              <a:t>Series dose completion is a disparity indicator with only 14% of African American girls receiving the vaccine statewide</a:t>
            </a:r>
          </a:p>
          <a:p>
            <a:pPr>
              <a:spcBef>
                <a:spcPts val="1200"/>
              </a:spcBef>
              <a:buFont typeface="Wingdings" panose="05000000000000000000" pitchFamily="2" charset="2"/>
              <a:buChar char="Ø"/>
            </a:pPr>
            <a:r>
              <a:rPr lang="en-US" kern="0" dirty="0" smtClean="0">
                <a:solidFill>
                  <a:srgbClr val="000000"/>
                </a:solidFill>
              </a:rPr>
              <a:t>Acceptance of the vaccine is a challenge due to not being required for school, concerns for safety and effectiveness, fear of the promotion of early onset sexual activity and trust, communication issues with providers</a:t>
            </a:r>
          </a:p>
          <a:p>
            <a:pPr>
              <a:spcBef>
                <a:spcPts val="1200"/>
              </a:spcBef>
              <a:buFont typeface="Wingdings" panose="05000000000000000000" pitchFamily="2" charset="2"/>
              <a:buChar char="Ø"/>
            </a:pPr>
            <a:r>
              <a:rPr lang="en-US" kern="0" dirty="0" smtClean="0">
                <a:solidFill>
                  <a:srgbClr val="000000"/>
                </a:solidFill>
              </a:rPr>
              <a:t>Parkland is an active research partner in HPV vaccine research </a:t>
            </a:r>
            <a:endParaRPr lang="en-US" sz="1400" dirty="0" smtClean="0">
              <a:solidFill>
                <a:srgbClr val="000000"/>
              </a:solidFill>
            </a:endParaRPr>
          </a:p>
          <a:p>
            <a:pPr marL="731520" lvl="3">
              <a:spcBef>
                <a:spcPts val="1200"/>
              </a:spcBef>
              <a:buFont typeface="+mj-lt"/>
              <a:buAutoNum type="arabicPeriod"/>
            </a:pPr>
            <a:r>
              <a:rPr lang="en-US" sz="1100" kern="0" dirty="0" smtClean="0">
                <a:solidFill>
                  <a:srgbClr val="000000"/>
                </a:solidFill>
                <a:latin typeface="Arial"/>
              </a:rPr>
              <a:t>Developing a self-persuasion intervention promoting adolescent HPV vaccination: NIH\NCI Grant Funded; Fuller (</a:t>
            </a:r>
            <a:r>
              <a:rPr lang="en-US" sz="1100" b="1" kern="0" dirty="0" smtClean="0">
                <a:solidFill>
                  <a:srgbClr val="000000"/>
                </a:solidFill>
                <a:latin typeface="Arial"/>
              </a:rPr>
              <a:t>Parkland Co-PI</a:t>
            </a:r>
            <a:r>
              <a:rPr lang="en-US" sz="1100" kern="0" dirty="0" smtClean="0">
                <a:solidFill>
                  <a:srgbClr val="000000"/>
                </a:solidFill>
                <a:latin typeface="Arial"/>
              </a:rPr>
              <a:t>) &amp; Persaud (</a:t>
            </a:r>
            <a:r>
              <a:rPr lang="en-US" sz="1100" b="1" kern="0" dirty="0" smtClean="0">
                <a:solidFill>
                  <a:srgbClr val="000000"/>
                </a:solidFill>
                <a:latin typeface="Arial"/>
              </a:rPr>
              <a:t>Parkland Co-PI</a:t>
            </a:r>
            <a:r>
              <a:rPr lang="en-US" sz="1100" kern="0" dirty="0" smtClean="0">
                <a:solidFill>
                  <a:srgbClr val="000000"/>
                </a:solidFill>
                <a:latin typeface="Arial"/>
              </a:rPr>
              <a:t>)</a:t>
            </a:r>
          </a:p>
        </p:txBody>
      </p:sp>
    </p:spTree>
    <p:extLst>
      <p:ext uri="{BB962C8B-B14F-4D97-AF65-F5344CB8AC3E}">
        <p14:creationId xmlns:p14="http://schemas.microsoft.com/office/powerpoint/2010/main" val="31023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HPV Vaccine Dosing Interval Adds Complexity to Completion and Series Completion by a Specific Birthdate </a:t>
            </a:r>
            <a:endParaRPr lang="en-US" b="1" dirty="0"/>
          </a:p>
        </p:txBody>
      </p:sp>
      <p:sp>
        <p:nvSpPr>
          <p:cNvPr id="5" name="Content Placeholder 4"/>
          <p:cNvSpPr>
            <a:spLocks noGrp="1"/>
          </p:cNvSpPr>
          <p:nvPr>
            <p:ph idx="1"/>
          </p:nvPr>
        </p:nvSpPr>
        <p:spPr/>
        <p:txBody>
          <a:bodyPr/>
          <a:lstStyle/>
          <a:p>
            <a:endParaRPr lang="en-US" dirty="0" smtClean="0"/>
          </a:p>
          <a:p>
            <a:endParaRPr lang="en-US" dirty="0"/>
          </a:p>
        </p:txBody>
      </p:sp>
      <p:sp>
        <p:nvSpPr>
          <p:cNvPr id="7" name="Content Placeholder 2"/>
          <p:cNvSpPr txBox="1">
            <a:spLocks/>
          </p:cNvSpPr>
          <p:nvPr/>
        </p:nvSpPr>
        <p:spPr bwMode="auto">
          <a:xfrm>
            <a:off x="382588"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800" b="0">
                <a:solidFill>
                  <a:schemeClr val="tx1"/>
                </a:solidFill>
                <a:latin typeface="+mn-lt"/>
                <a:ea typeface="+mn-ea"/>
                <a:cs typeface="+mn-cs"/>
              </a:defRPr>
            </a:lvl1pPr>
            <a:lvl2pPr marL="227013" indent="-225425" algn="l" rtl="0" eaLnBrk="0" fontAlgn="base" hangingPunct="0">
              <a:spcBef>
                <a:spcPct val="20000"/>
              </a:spcBef>
              <a:spcAft>
                <a:spcPct val="0"/>
              </a:spcAft>
              <a:buFont typeface="Wingdings" pitchFamily="2" charset="2"/>
              <a:buChar char="§"/>
              <a:defRPr sz="1400">
                <a:solidFill>
                  <a:schemeClr val="tx1"/>
                </a:solidFill>
                <a:latin typeface="Times New Roman" pitchFamily="18" charset="0"/>
                <a:cs typeface="Times New Roman" pitchFamily="18" charset="0"/>
              </a:defRPr>
            </a:lvl2pPr>
            <a:lvl3pPr marL="463550" indent="-228600" algn="l" rtl="0" eaLnBrk="0" fontAlgn="base" hangingPunct="0">
              <a:spcBef>
                <a:spcPct val="20000"/>
              </a:spcBef>
              <a:spcAft>
                <a:spcPct val="0"/>
              </a:spcAft>
              <a:buFont typeface="Times New Roman" pitchFamily="18" charset="0"/>
              <a:buChar char="–"/>
              <a:defRPr sz="1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1000" kern="0" dirty="0" smtClean="0">
              <a:solidFill>
                <a:srgbClr val="000000"/>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52461" t="62201" r="37202" b="12136"/>
          <a:stretch/>
        </p:blipFill>
        <p:spPr bwMode="auto">
          <a:xfrm>
            <a:off x="3026038" y="1977506"/>
            <a:ext cx="4246623" cy="3739487"/>
          </a:xfrm>
          <a:prstGeom prst="rect">
            <a:avLst/>
          </a:prstGeom>
          <a:ln w="158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51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PDSA Cycles Overview</a:t>
            </a:r>
            <a:endParaRPr lang="en-US" b="1" dirty="0"/>
          </a:p>
        </p:txBody>
      </p:sp>
      <p:sp>
        <p:nvSpPr>
          <p:cNvPr id="3" name="Right Arrow 2"/>
          <p:cNvSpPr/>
          <p:nvPr/>
        </p:nvSpPr>
        <p:spPr>
          <a:xfrm>
            <a:off x="457200" y="4248150"/>
            <a:ext cx="8210550" cy="781050"/>
          </a:xfrm>
          <a:prstGeom prst="rightArrow">
            <a:avLst/>
          </a:prstGeom>
          <a:solidFill>
            <a:schemeClr val="accent1">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smtClean="0">
                <a:solidFill>
                  <a:srgbClr val="FFFFFF"/>
                </a:solidFill>
              </a:rPr>
              <a:t>HPV Improvement Continuum</a:t>
            </a:r>
            <a:endParaRPr lang="en-US" sz="1600" dirty="0">
              <a:solidFill>
                <a:srgbClr val="FFFFFF"/>
              </a:solidFill>
            </a:endParaRPr>
          </a:p>
        </p:txBody>
      </p:sp>
      <p:cxnSp>
        <p:nvCxnSpPr>
          <p:cNvPr id="8" name="Straight Connector 7"/>
          <p:cNvCxnSpPr/>
          <p:nvPr/>
        </p:nvCxnSpPr>
        <p:spPr>
          <a:xfrm>
            <a:off x="390525" y="2905125"/>
            <a:ext cx="85439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86675" y="2551211"/>
            <a:ext cx="1247775" cy="307777"/>
          </a:xfrm>
          <a:prstGeom prst="rect">
            <a:avLst/>
          </a:prstGeom>
          <a:noFill/>
        </p:spPr>
        <p:txBody>
          <a:bodyPr wrap="square" rtlCol="0">
            <a:spAutoFit/>
          </a:bodyPr>
          <a:lstStyle/>
          <a:p>
            <a:pPr algn="ctr" fontAlgn="base">
              <a:spcBef>
                <a:spcPct val="0"/>
              </a:spcBef>
              <a:spcAft>
                <a:spcPct val="0"/>
              </a:spcAft>
            </a:pPr>
            <a:r>
              <a:rPr lang="en-US" sz="1400" i="1" dirty="0" smtClean="0">
                <a:solidFill>
                  <a:srgbClr val="000000"/>
                </a:solidFill>
                <a:cs typeface="Arial" charset="0"/>
              </a:rPr>
              <a:t>Target 18.3%</a:t>
            </a:r>
            <a:endParaRPr lang="en-US" sz="1400" i="1" dirty="0">
              <a:solidFill>
                <a:srgbClr val="000000"/>
              </a:solidFill>
              <a:cs typeface="Arial" charset="0"/>
            </a:endParaRPr>
          </a:p>
        </p:txBody>
      </p:sp>
      <p:sp>
        <p:nvSpPr>
          <p:cNvPr id="10" name="TextBox 9"/>
          <p:cNvSpPr txBox="1"/>
          <p:nvPr/>
        </p:nvSpPr>
        <p:spPr>
          <a:xfrm>
            <a:off x="695326" y="5207910"/>
            <a:ext cx="1219200" cy="523220"/>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0000"/>
                </a:solidFill>
                <a:cs typeface="Arial" charset="0"/>
              </a:rPr>
              <a:t>April</a:t>
            </a:r>
          </a:p>
          <a:p>
            <a:pPr algn="ctr" fontAlgn="base">
              <a:spcBef>
                <a:spcPct val="0"/>
              </a:spcBef>
              <a:spcAft>
                <a:spcPct val="0"/>
              </a:spcAft>
            </a:pPr>
            <a:r>
              <a:rPr lang="en-US" sz="1400" b="1" dirty="0" smtClean="0">
                <a:solidFill>
                  <a:srgbClr val="000000"/>
                </a:solidFill>
                <a:cs typeface="Arial" charset="0"/>
              </a:rPr>
              <a:t>2014</a:t>
            </a:r>
            <a:endParaRPr lang="en-US" sz="1400" b="1" dirty="0">
              <a:solidFill>
                <a:srgbClr val="000000"/>
              </a:solidFill>
              <a:cs typeface="Arial" charset="0"/>
            </a:endParaRPr>
          </a:p>
        </p:txBody>
      </p:sp>
      <p:sp>
        <p:nvSpPr>
          <p:cNvPr id="11" name="TextBox 10"/>
          <p:cNvSpPr txBox="1"/>
          <p:nvPr/>
        </p:nvSpPr>
        <p:spPr>
          <a:xfrm>
            <a:off x="2695575" y="5216425"/>
            <a:ext cx="1219200" cy="523220"/>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0000"/>
                </a:solidFill>
                <a:cs typeface="Arial" charset="0"/>
              </a:rPr>
              <a:t>October</a:t>
            </a:r>
          </a:p>
          <a:p>
            <a:pPr algn="ctr" fontAlgn="base">
              <a:spcBef>
                <a:spcPct val="0"/>
              </a:spcBef>
              <a:spcAft>
                <a:spcPct val="0"/>
              </a:spcAft>
            </a:pPr>
            <a:r>
              <a:rPr lang="en-US" sz="1400" b="1" dirty="0" smtClean="0">
                <a:solidFill>
                  <a:srgbClr val="000000"/>
                </a:solidFill>
                <a:cs typeface="Arial" charset="0"/>
              </a:rPr>
              <a:t>2014</a:t>
            </a:r>
            <a:endParaRPr lang="en-US" sz="1400" b="1" dirty="0">
              <a:solidFill>
                <a:srgbClr val="000000"/>
              </a:solidFill>
              <a:cs typeface="Arial" charset="0"/>
            </a:endParaRPr>
          </a:p>
        </p:txBody>
      </p:sp>
      <p:sp>
        <p:nvSpPr>
          <p:cNvPr id="12" name="TextBox 11"/>
          <p:cNvSpPr txBox="1"/>
          <p:nvPr/>
        </p:nvSpPr>
        <p:spPr>
          <a:xfrm>
            <a:off x="4495800" y="5209370"/>
            <a:ext cx="1219200" cy="523220"/>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0000"/>
                </a:solidFill>
                <a:cs typeface="Arial" charset="0"/>
              </a:rPr>
              <a:t>Feb - March</a:t>
            </a:r>
          </a:p>
          <a:p>
            <a:pPr algn="ctr" fontAlgn="base">
              <a:spcBef>
                <a:spcPct val="0"/>
              </a:spcBef>
              <a:spcAft>
                <a:spcPct val="0"/>
              </a:spcAft>
            </a:pPr>
            <a:r>
              <a:rPr lang="en-US" sz="1400" b="1" dirty="0" smtClean="0">
                <a:solidFill>
                  <a:srgbClr val="000000"/>
                </a:solidFill>
                <a:cs typeface="Arial" charset="0"/>
              </a:rPr>
              <a:t>2015</a:t>
            </a:r>
            <a:endParaRPr lang="en-US" sz="1400" b="1" dirty="0">
              <a:solidFill>
                <a:srgbClr val="000000"/>
              </a:solidFill>
              <a:cs typeface="Arial" charset="0"/>
            </a:endParaRPr>
          </a:p>
        </p:txBody>
      </p:sp>
      <p:sp>
        <p:nvSpPr>
          <p:cNvPr id="13" name="TextBox 12"/>
          <p:cNvSpPr txBox="1"/>
          <p:nvPr/>
        </p:nvSpPr>
        <p:spPr>
          <a:xfrm>
            <a:off x="6800850" y="5209370"/>
            <a:ext cx="1219200" cy="523220"/>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0000"/>
                </a:solidFill>
                <a:cs typeface="Arial" charset="0"/>
              </a:rPr>
              <a:t>June</a:t>
            </a:r>
          </a:p>
          <a:p>
            <a:pPr algn="ctr" fontAlgn="base">
              <a:spcBef>
                <a:spcPct val="0"/>
              </a:spcBef>
              <a:spcAft>
                <a:spcPct val="0"/>
              </a:spcAft>
            </a:pPr>
            <a:r>
              <a:rPr lang="en-US" sz="1400" b="1" dirty="0" smtClean="0">
                <a:solidFill>
                  <a:srgbClr val="000000"/>
                </a:solidFill>
                <a:cs typeface="Arial" charset="0"/>
              </a:rPr>
              <a:t>2015</a:t>
            </a:r>
            <a:endParaRPr lang="en-US" sz="1400" b="1" dirty="0">
              <a:solidFill>
                <a:srgbClr val="000000"/>
              </a:solidFill>
              <a:cs typeface="Arial" charset="0"/>
            </a:endParaRPr>
          </a:p>
        </p:txBody>
      </p:sp>
      <p:sp>
        <p:nvSpPr>
          <p:cNvPr id="14" name="Rounded Rectangle 13"/>
          <p:cNvSpPr/>
          <p:nvPr/>
        </p:nvSpPr>
        <p:spPr>
          <a:xfrm>
            <a:off x="1066801" y="2558653"/>
            <a:ext cx="476250" cy="192762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en-US" b="1" dirty="0" smtClean="0">
                <a:solidFill>
                  <a:srgbClr val="FFFFFF"/>
                </a:solidFill>
              </a:rPr>
              <a:t>PDSA I</a:t>
            </a:r>
            <a:endParaRPr lang="en-US" b="1" dirty="0">
              <a:solidFill>
                <a:srgbClr val="FFFFFF"/>
              </a:solidFill>
            </a:endParaRPr>
          </a:p>
        </p:txBody>
      </p:sp>
      <p:sp>
        <p:nvSpPr>
          <p:cNvPr id="15" name="Rounded Rectangle 14"/>
          <p:cNvSpPr/>
          <p:nvPr/>
        </p:nvSpPr>
        <p:spPr>
          <a:xfrm>
            <a:off x="4800600" y="2558654"/>
            <a:ext cx="476250" cy="192762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en-US" b="1" dirty="0" smtClean="0">
                <a:solidFill>
                  <a:srgbClr val="FFFFFF"/>
                </a:solidFill>
              </a:rPr>
              <a:t>PDSA II</a:t>
            </a:r>
            <a:endParaRPr lang="en-US" b="1" dirty="0">
              <a:solidFill>
                <a:srgbClr val="FFFFFF"/>
              </a:solidFill>
            </a:endParaRPr>
          </a:p>
        </p:txBody>
      </p:sp>
      <p:sp>
        <p:nvSpPr>
          <p:cNvPr id="16" name="Rounded Rectangle 15"/>
          <p:cNvSpPr/>
          <p:nvPr/>
        </p:nvSpPr>
        <p:spPr>
          <a:xfrm>
            <a:off x="7172325" y="2558654"/>
            <a:ext cx="476250" cy="192762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en-US" b="1" dirty="0" smtClean="0">
                <a:solidFill>
                  <a:srgbClr val="FFFFFF"/>
                </a:solidFill>
              </a:rPr>
              <a:t>PDSA III</a:t>
            </a:r>
            <a:endParaRPr lang="en-US" b="1" dirty="0">
              <a:solidFill>
                <a:srgbClr val="FFFFFF"/>
              </a:solidFill>
            </a:endParaRPr>
          </a:p>
        </p:txBody>
      </p:sp>
      <p:cxnSp>
        <p:nvCxnSpPr>
          <p:cNvPr id="19" name="Straight Arrow Connector 18"/>
          <p:cNvCxnSpPr/>
          <p:nvPr/>
        </p:nvCxnSpPr>
        <p:spPr>
          <a:xfrm flipV="1">
            <a:off x="1304926" y="4924425"/>
            <a:ext cx="0" cy="2939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305175" y="4924425"/>
            <a:ext cx="0" cy="2939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105400" y="4929842"/>
            <a:ext cx="0" cy="2939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410450" y="4922459"/>
            <a:ext cx="0" cy="29396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5250" y="3578630"/>
            <a:ext cx="1162051" cy="523220"/>
          </a:xfrm>
          <a:prstGeom prst="rect">
            <a:avLst/>
          </a:prstGeom>
          <a:noFill/>
        </p:spPr>
        <p:txBody>
          <a:bodyPr wrap="square" rtlCol="0">
            <a:spAutoFit/>
          </a:bodyPr>
          <a:lstStyle/>
          <a:p>
            <a:pPr algn="ctr" fontAlgn="base">
              <a:spcBef>
                <a:spcPct val="0"/>
              </a:spcBef>
              <a:spcAft>
                <a:spcPct val="0"/>
              </a:spcAft>
            </a:pPr>
            <a:r>
              <a:rPr lang="en-US" sz="1400" i="1" dirty="0" smtClean="0">
                <a:solidFill>
                  <a:srgbClr val="000000"/>
                </a:solidFill>
                <a:cs typeface="Arial" charset="0"/>
              </a:rPr>
              <a:t>Baseline 14.87%</a:t>
            </a:r>
            <a:endParaRPr lang="en-US" sz="1400" i="1" dirty="0">
              <a:solidFill>
                <a:srgbClr val="000000"/>
              </a:solidFill>
              <a:cs typeface="Arial" charset="0"/>
            </a:endParaRPr>
          </a:p>
        </p:txBody>
      </p:sp>
      <p:sp>
        <p:nvSpPr>
          <p:cNvPr id="25" name="Freeform 24"/>
          <p:cNvSpPr/>
          <p:nvPr/>
        </p:nvSpPr>
        <p:spPr>
          <a:xfrm>
            <a:off x="419100" y="2514600"/>
            <a:ext cx="7324725" cy="981075"/>
          </a:xfrm>
          <a:custGeom>
            <a:avLst/>
            <a:gdLst>
              <a:gd name="connsiteX0" fmla="*/ 0 w 7324725"/>
              <a:gd name="connsiteY0" fmla="*/ 981075 h 981075"/>
              <a:gd name="connsiteX1" fmla="*/ 1400175 w 7324725"/>
              <a:gd name="connsiteY1" fmla="*/ 876300 h 981075"/>
              <a:gd name="connsiteX2" fmla="*/ 2581275 w 7324725"/>
              <a:gd name="connsiteY2" fmla="*/ 742950 h 981075"/>
              <a:gd name="connsiteX3" fmla="*/ 3743325 w 7324725"/>
              <a:gd name="connsiteY3" fmla="*/ 676275 h 981075"/>
              <a:gd name="connsiteX4" fmla="*/ 5162550 w 7324725"/>
              <a:gd name="connsiteY4" fmla="*/ 457200 h 981075"/>
              <a:gd name="connsiteX5" fmla="*/ 5734050 w 7324725"/>
              <a:gd name="connsiteY5" fmla="*/ 295275 h 981075"/>
              <a:gd name="connsiteX6" fmla="*/ 6572250 w 7324725"/>
              <a:gd name="connsiteY6" fmla="*/ 95250 h 981075"/>
              <a:gd name="connsiteX7" fmla="*/ 7324725 w 7324725"/>
              <a:gd name="connsiteY7"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4725" h="981075">
                <a:moveTo>
                  <a:pt x="0" y="981075"/>
                </a:moveTo>
                <a:lnTo>
                  <a:pt x="1400175" y="876300"/>
                </a:lnTo>
                <a:cubicBezTo>
                  <a:pt x="1830388" y="836612"/>
                  <a:pt x="2190750" y="776287"/>
                  <a:pt x="2581275" y="742950"/>
                </a:cubicBezTo>
                <a:cubicBezTo>
                  <a:pt x="2971800" y="709613"/>
                  <a:pt x="3313113" y="723900"/>
                  <a:pt x="3743325" y="676275"/>
                </a:cubicBezTo>
                <a:cubicBezTo>
                  <a:pt x="4173538" y="628650"/>
                  <a:pt x="4830763" y="520700"/>
                  <a:pt x="5162550" y="457200"/>
                </a:cubicBezTo>
                <a:cubicBezTo>
                  <a:pt x="5494337" y="393700"/>
                  <a:pt x="5499100" y="355600"/>
                  <a:pt x="5734050" y="295275"/>
                </a:cubicBezTo>
                <a:cubicBezTo>
                  <a:pt x="5969000" y="234950"/>
                  <a:pt x="6307138" y="144462"/>
                  <a:pt x="6572250" y="95250"/>
                </a:cubicBezTo>
                <a:cubicBezTo>
                  <a:pt x="6837363" y="46037"/>
                  <a:pt x="7115175" y="11112"/>
                  <a:pt x="73247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6" name="TextBox 25"/>
          <p:cNvSpPr txBox="1"/>
          <p:nvPr/>
        </p:nvSpPr>
        <p:spPr>
          <a:xfrm>
            <a:off x="514351" y="5751640"/>
            <a:ext cx="1666874" cy="830997"/>
          </a:xfrm>
          <a:prstGeom prst="rect">
            <a:avLst/>
          </a:prstGeom>
          <a:noFill/>
        </p:spPr>
        <p:txBody>
          <a:bodyPr wrap="square" rtlCol="0">
            <a:spAutoFit/>
          </a:bodyPr>
          <a:lstStyle/>
          <a:p>
            <a:pPr algn="ctr" fontAlgn="base">
              <a:spcBef>
                <a:spcPct val="0"/>
              </a:spcBef>
              <a:spcAft>
                <a:spcPct val="0"/>
              </a:spcAft>
            </a:pPr>
            <a:r>
              <a:rPr lang="en-US" sz="1200" i="1" dirty="0" smtClean="0">
                <a:solidFill>
                  <a:srgbClr val="000000"/>
                </a:solidFill>
                <a:cs typeface="Arial" charset="0"/>
              </a:rPr>
              <a:t>Baseline cohort defined. Baseline performance and target set</a:t>
            </a:r>
            <a:endParaRPr lang="en-US" sz="1200" i="1" dirty="0">
              <a:solidFill>
                <a:srgbClr val="000000"/>
              </a:solidFill>
              <a:cs typeface="Arial" charset="0"/>
            </a:endParaRPr>
          </a:p>
        </p:txBody>
      </p:sp>
      <p:sp>
        <p:nvSpPr>
          <p:cNvPr id="27" name="Right Arrow 26"/>
          <p:cNvSpPr/>
          <p:nvPr/>
        </p:nvSpPr>
        <p:spPr>
          <a:xfrm>
            <a:off x="1733549" y="3408164"/>
            <a:ext cx="333375" cy="57938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 name="Right Arrow 27"/>
          <p:cNvSpPr/>
          <p:nvPr/>
        </p:nvSpPr>
        <p:spPr>
          <a:xfrm>
            <a:off x="5467349" y="3408164"/>
            <a:ext cx="333375" cy="57938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Right Arrow 28"/>
          <p:cNvSpPr/>
          <p:nvPr/>
        </p:nvSpPr>
        <p:spPr>
          <a:xfrm>
            <a:off x="7853362" y="3408164"/>
            <a:ext cx="333375" cy="57938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0" name="TextBox 29"/>
          <p:cNvSpPr txBox="1"/>
          <p:nvPr/>
        </p:nvSpPr>
        <p:spPr>
          <a:xfrm>
            <a:off x="400050" y="1452859"/>
            <a:ext cx="1666874" cy="461665"/>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Best practice alert (BPA) developed </a:t>
            </a:r>
            <a:endParaRPr lang="en-US" sz="1200" i="1" dirty="0">
              <a:solidFill>
                <a:srgbClr val="000000"/>
              </a:solidFill>
              <a:cs typeface="Arial" charset="0"/>
            </a:endParaRPr>
          </a:p>
        </p:txBody>
      </p:sp>
      <p:sp>
        <p:nvSpPr>
          <p:cNvPr id="31" name="TextBox 30"/>
          <p:cNvSpPr txBox="1"/>
          <p:nvPr/>
        </p:nvSpPr>
        <p:spPr>
          <a:xfrm>
            <a:off x="2247901" y="1452859"/>
            <a:ext cx="1666874" cy="1015663"/>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Best practice alert (BPA) implemented</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Staff educated</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Reporting system developed</a:t>
            </a:r>
            <a:endParaRPr lang="en-US" sz="1200" i="1" dirty="0">
              <a:solidFill>
                <a:srgbClr val="000000"/>
              </a:solidFill>
              <a:cs typeface="Arial" charset="0"/>
            </a:endParaRPr>
          </a:p>
        </p:txBody>
      </p:sp>
      <p:sp>
        <p:nvSpPr>
          <p:cNvPr id="32" name="TextBox 31"/>
          <p:cNvSpPr txBox="1"/>
          <p:nvPr/>
        </p:nvSpPr>
        <p:spPr>
          <a:xfrm>
            <a:off x="4271963" y="1452859"/>
            <a:ext cx="1909762" cy="1015663"/>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HPV due reports</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Outreach for series completion</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Education</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Brainstorming</a:t>
            </a:r>
            <a:endParaRPr lang="en-US" sz="1200" i="1" dirty="0">
              <a:solidFill>
                <a:srgbClr val="000000"/>
              </a:solidFill>
              <a:cs typeface="Arial" charset="0"/>
            </a:endParaRPr>
          </a:p>
        </p:txBody>
      </p:sp>
      <p:sp>
        <p:nvSpPr>
          <p:cNvPr id="33" name="TextBox 32"/>
          <p:cNvSpPr txBox="1"/>
          <p:nvPr/>
        </p:nvSpPr>
        <p:spPr>
          <a:xfrm>
            <a:off x="6510338" y="1452859"/>
            <a:ext cx="1666874" cy="1015663"/>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“Every </a:t>
            </a:r>
            <a:r>
              <a:rPr lang="en-US" sz="1200" i="1" dirty="0">
                <a:solidFill>
                  <a:srgbClr val="000000"/>
                </a:solidFill>
                <a:cs typeface="Arial" charset="0"/>
              </a:rPr>
              <a:t>Girl </a:t>
            </a:r>
            <a:r>
              <a:rPr lang="en-US" sz="1200" i="1" dirty="0" smtClean="0">
                <a:solidFill>
                  <a:srgbClr val="000000"/>
                </a:solidFill>
                <a:cs typeface="Arial" charset="0"/>
              </a:rPr>
              <a:t>Counts” campaign</a:t>
            </a:r>
          </a:p>
          <a:p>
            <a:pPr marL="171450" indent="-171450" fontAlgn="base">
              <a:spcBef>
                <a:spcPct val="0"/>
              </a:spcBef>
              <a:spcAft>
                <a:spcPct val="0"/>
              </a:spcAft>
              <a:buFont typeface="Wingdings" panose="05000000000000000000" pitchFamily="2" charset="2"/>
              <a:buChar char="Ø"/>
            </a:pPr>
            <a:r>
              <a:rPr lang="en-US" sz="1200" i="1" dirty="0" smtClean="0">
                <a:solidFill>
                  <a:srgbClr val="000000"/>
                </a:solidFill>
                <a:cs typeface="Arial" charset="0"/>
              </a:rPr>
              <a:t>“Be </a:t>
            </a:r>
            <a:r>
              <a:rPr lang="en-US" sz="1200" i="1" dirty="0">
                <a:solidFill>
                  <a:srgbClr val="000000"/>
                </a:solidFill>
                <a:cs typeface="Arial" charset="0"/>
              </a:rPr>
              <a:t>Strong! Don’t Back </a:t>
            </a:r>
            <a:r>
              <a:rPr lang="en-US" sz="1200" i="1" dirty="0" smtClean="0">
                <a:solidFill>
                  <a:srgbClr val="000000"/>
                </a:solidFill>
                <a:cs typeface="Arial" charset="0"/>
              </a:rPr>
              <a:t>Down” campaign</a:t>
            </a:r>
            <a:endParaRPr lang="en-US" sz="1200" i="1" dirty="0">
              <a:solidFill>
                <a:srgbClr val="000000"/>
              </a:solidFill>
              <a:cs typeface="Arial" charset="0"/>
            </a:endParaRPr>
          </a:p>
        </p:txBody>
      </p:sp>
    </p:spTree>
    <p:extLst>
      <p:ext uri="{BB962C8B-B14F-4D97-AF65-F5344CB8AC3E}">
        <p14:creationId xmlns:p14="http://schemas.microsoft.com/office/powerpoint/2010/main" val="591827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First PDSA Cycle - Plan</a:t>
            </a:r>
            <a:endParaRPr lang="en-US" b="1" dirty="0"/>
          </a:p>
        </p:txBody>
      </p:sp>
      <p:sp>
        <p:nvSpPr>
          <p:cNvPr id="5" name="Content Placeholder 4"/>
          <p:cNvSpPr>
            <a:spLocks noGrp="1"/>
          </p:cNvSpPr>
          <p:nvPr>
            <p:ph idx="1"/>
          </p:nvPr>
        </p:nvSpPr>
        <p:spPr/>
        <p:txBody>
          <a:bodyPr/>
          <a:lstStyle/>
          <a:p>
            <a:endParaRPr lang="en-US" dirty="0" smtClean="0"/>
          </a:p>
          <a:p>
            <a:endParaRPr lang="en-US" dirty="0"/>
          </a:p>
        </p:txBody>
      </p:sp>
      <p:sp>
        <p:nvSpPr>
          <p:cNvPr id="7" name="Content Placeholder 2"/>
          <p:cNvSpPr txBox="1">
            <a:spLocks/>
          </p:cNvSpPr>
          <p:nvPr/>
        </p:nvSpPr>
        <p:spPr bwMode="auto">
          <a:xfrm>
            <a:off x="382588" y="1747329"/>
            <a:ext cx="86280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800" b="0">
                <a:solidFill>
                  <a:schemeClr val="tx1"/>
                </a:solidFill>
                <a:latin typeface="+mn-lt"/>
                <a:ea typeface="+mn-ea"/>
                <a:cs typeface="+mn-cs"/>
              </a:defRPr>
            </a:lvl1pPr>
            <a:lvl2pPr marL="227013" indent="-225425" algn="l" rtl="0" eaLnBrk="0" fontAlgn="base" hangingPunct="0">
              <a:spcBef>
                <a:spcPct val="20000"/>
              </a:spcBef>
              <a:spcAft>
                <a:spcPct val="0"/>
              </a:spcAft>
              <a:buFont typeface="Wingdings" pitchFamily="2" charset="2"/>
              <a:buChar char="§"/>
              <a:defRPr sz="1400">
                <a:solidFill>
                  <a:schemeClr val="tx1"/>
                </a:solidFill>
                <a:latin typeface="Times New Roman" pitchFamily="18" charset="0"/>
                <a:cs typeface="Times New Roman" pitchFamily="18" charset="0"/>
              </a:defRPr>
            </a:lvl2pPr>
            <a:lvl3pPr marL="463550" indent="-228600" algn="l" rtl="0" eaLnBrk="0" fontAlgn="base" hangingPunct="0">
              <a:spcBef>
                <a:spcPct val="20000"/>
              </a:spcBef>
              <a:spcAft>
                <a:spcPct val="0"/>
              </a:spcAft>
              <a:buFont typeface="Times New Roman" pitchFamily="18" charset="0"/>
              <a:buChar char="–"/>
              <a:defRPr sz="1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buFont typeface="Wingdings" panose="05000000000000000000" pitchFamily="2" charset="2"/>
              <a:buChar char="Ø"/>
            </a:pPr>
            <a:r>
              <a:rPr lang="en-US" kern="0" dirty="0" smtClean="0">
                <a:solidFill>
                  <a:srgbClr val="000000"/>
                </a:solidFill>
              </a:rPr>
              <a:t>In April 2014, Parkland launched the first PDSA cycle to increase </a:t>
            </a:r>
            <a:r>
              <a:rPr lang="en-US" kern="0" dirty="0">
                <a:solidFill>
                  <a:srgbClr val="000000"/>
                </a:solidFill>
              </a:rPr>
              <a:t>HPV </a:t>
            </a:r>
            <a:r>
              <a:rPr lang="en-US" kern="0" dirty="0" smtClean="0">
                <a:solidFill>
                  <a:srgbClr val="000000"/>
                </a:solidFill>
              </a:rPr>
              <a:t>series completion </a:t>
            </a:r>
            <a:r>
              <a:rPr lang="en-US" kern="0" dirty="0">
                <a:solidFill>
                  <a:srgbClr val="000000"/>
                </a:solidFill>
              </a:rPr>
              <a:t>in African American Girls</a:t>
            </a:r>
          </a:p>
          <a:p>
            <a:pPr>
              <a:spcBef>
                <a:spcPts val="1200"/>
              </a:spcBef>
              <a:buFont typeface="Wingdings" panose="05000000000000000000" pitchFamily="2" charset="2"/>
              <a:buChar char="Ø"/>
            </a:pPr>
            <a:r>
              <a:rPr lang="en-US" kern="0" dirty="0" smtClean="0">
                <a:solidFill>
                  <a:srgbClr val="000000"/>
                </a:solidFill>
              </a:rPr>
              <a:t>PI </a:t>
            </a:r>
            <a:r>
              <a:rPr lang="en-US" kern="0" dirty="0">
                <a:solidFill>
                  <a:srgbClr val="000000"/>
                </a:solidFill>
              </a:rPr>
              <a:t>Project Team Initiation: Medical Director, Nurse Director, Population Health Nurse, PI Project Manager</a:t>
            </a:r>
          </a:p>
          <a:p>
            <a:pPr>
              <a:spcBef>
                <a:spcPts val="1200"/>
              </a:spcBef>
              <a:buFont typeface="Wingdings" panose="05000000000000000000" pitchFamily="2" charset="2"/>
              <a:buChar char="Ø"/>
            </a:pPr>
            <a:r>
              <a:rPr lang="en-US" kern="0" dirty="0">
                <a:solidFill>
                  <a:srgbClr val="000000"/>
                </a:solidFill>
              </a:rPr>
              <a:t>2013 Pediatric Quality Committee Endorses NQF 1959: Complete Series of 3 HPV by 13th Birthday</a:t>
            </a:r>
          </a:p>
          <a:p>
            <a:pPr>
              <a:spcBef>
                <a:spcPts val="1200"/>
              </a:spcBef>
              <a:buFont typeface="Wingdings" panose="05000000000000000000" pitchFamily="2" charset="2"/>
              <a:buChar char="Ø"/>
            </a:pPr>
            <a:r>
              <a:rPr lang="en-US" kern="0" dirty="0">
                <a:solidFill>
                  <a:srgbClr val="000000"/>
                </a:solidFill>
              </a:rPr>
              <a:t>Baseline determined: </a:t>
            </a:r>
            <a:r>
              <a:rPr lang="en-US" kern="0" dirty="0" smtClean="0">
                <a:solidFill>
                  <a:srgbClr val="000000"/>
                </a:solidFill>
              </a:rPr>
              <a:t>14.87% - Target </a:t>
            </a:r>
            <a:r>
              <a:rPr lang="en-US" kern="0" dirty="0">
                <a:solidFill>
                  <a:srgbClr val="000000"/>
                </a:solidFill>
              </a:rPr>
              <a:t>set:18.3%</a:t>
            </a:r>
          </a:p>
          <a:p>
            <a:pPr>
              <a:spcBef>
                <a:spcPts val="1200"/>
              </a:spcBef>
              <a:buFont typeface="Wingdings" panose="05000000000000000000" pitchFamily="2" charset="2"/>
              <a:buChar char="Ø"/>
            </a:pPr>
            <a:r>
              <a:rPr lang="en-US" kern="0" dirty="0">
                <a:solidFill>
                  <a:srgbClr val="000000"/>
                </a:solidFill>
              </a:rPr>
              <a:t>Electronic best practice alert development</a:t>
            </a:r>
          </a:p>
          <a:p>
            <a:pPr>
              <a:spcBef>
                <a:spcPts val="1200"/>
              </a:spcBef>
              <a:buFont typeface="Wingdings" panose="05000000000000000000" pitchFamily="2" charset="2"/>
              <a:buChar char="Ø"/>
            </a:pPr>
            <a:r>
              <a:rPr lang="en-US" kern="0" dirty="0">
                <a:solidFill>
                  <a:srgbClr val="000000"/>
                </a:solidFill>
              </a:rPr>
              <a:t>Clinical Staff education</a:t>
            </a:r>
          </a:p>
          <a:p>
            <a:pPr>
              <a:spcBef>
                <a:spcPts val="1200"/>
              </a:spcBef>
              <a:buFont typeface="Wingdings" panose="05000000000000000000" pitchFamily="2" charset="2"/>
              <a:buChar char="Ø"/>
            </a:pPr>
            <a:r>
              <a:rPr lang="en-US" kern="0" dirty="0">
                <a:solidFill>
                  <a:srgbClr val="000000"/>
                </a:solidFill>
              </a:rPr>
              <a:t>Registry build and report creation for: </a:t>
            </a:r>
          </a:p>
          <a:p>
            <a:pPr marL="788670" lvl="3" indent="-285750">
              <a:spcBef>
                <a:spcPts val="1200"/>
              </a:spcBef>
            </a:pPr>
            <a:r>
              <a:rPr lang="en-US" sz="1800" dirty="0">
                <a:solidFill>
                  <a:srgbClr val="000000"/>
                </a:solidFill>
                <a:latin typeface="Arial"/>
              </a:rPr>
              <a:t>Cohort monitoring</a:t>
            </a:r>
          </a:p>
          <a:p>
            <a:pPr marL="788670" lvl="3" indent="-285750">
              <a:spcBef>
                <a:spcPts val="1200"/>
              </a:spcBef>
            </a:pPr>
            <a:r>
              <a:rPr lang="en-US" sz="1800" dirty="0">
                <a:solidFill>
                  <a:srgbClr val="000000"/>
                </a:solidFill>
                <a:latin typeface="Arial"/>
              </a:rPr>
              <a:t>Monthly performance monitoring</a:t>
            </a:r>
          </a:p>
          <a:p>
            <a:pPr lvl="2">
              <a:spcBef>
                <a:spcPts val="1800"/>
              </a:spcBef>
            </a:pPr>
            <a:endParaRPr lang="en-US" sz="1600" kern="0" dirty="0" smtClean="0">
              <a:solidFill>
                <a:srgbClr val="000000"/>
              </a:solidFill>
            </a:endParaRPr>
          </a:p>
          <a:p>
            <a:pPr>
              <a:spcBef>
                <a:spcPts val="1800"/>
              </a:spcBef>
            </a:pPr>
            <a:endParaRPr lang="en-US" sz="2000" kern="0" dirty="0" smtClean="0">
              <a:solidFill>
                <a:srgbClr val="000000"/>
              </a:solidFill>
            </a:endParaRPr>
          </a:p>
          <a:p>
            <a:pPr>
              <a:spcBef>
                <a:spcPts val="1800"/>
              </a:spcBef>
            </a:pPr>
            <a:endParaRPr lang="en-US" sz="2000" kern="0" dirty="0" smtClean="0">
              <a:solidFill>
                <a:srgbClr val="000000"/>
              </a:solidFill>
            </a:endParaRPr>
          </a:p>
          <a:p>
            <a:pPr marL="0" indent="0">
              <a:spcBef>
                <a:spcPts val="1800"/>
              </a:spcBef>
              <a:buFontTx/>
              <a:buNone/>
            </a:pPr>
            <a:endParaRPr lang="en-US" sz="2000" kern="0" dirty="0">
              <a:solidFill>
                <a:srgbClr val="000000"/>
              </a:solidFill>
            </a:endParaRPr>
          </a:p>
        </p:txBody>
      </p:sp>
    </p:spTree>
    <p:extLst>
      <p:ext uri="{BB962C8B-B14F-4D97-AF65-F5344CB8AC3E}">
        <p14:creationId xmlns:p14="http://schemas.microsoft.com/office/powerpoint/2010/main" val="246711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title"/>
          </p:nvPr>
        </p:nvSpPr>
        <p:spPr>
          <a:xfrm>
            <a:off x="2895600" y="428625"/>
            <a:ext cx="4648200" cy="639763"/>
          </a:xfrm>
        </p:spPr>
        <p:txBody>
          <a:bodyPr/>
          <a:lstStyle/>
          <a:p>
            <a:pPr eaLnBrk="1" hangingPunct="1"/>
            <a:r>
              <a:rPr lang="en-US" b="1" dirty="0"/>
              <a:t>First PDSA Cycle</a:t>
            </a:r>
            <a:r>
              <a:rPr lang="en-US" b="1" dirty="0" smtClean="0"/>
              <a:t> </a:t>
            </a:r>
            <a:r>
              <a:rPr lang="en-US" b="1" dirty="0"/>
              <a:t>- Do</a:t>
            </a:r>
            <a:endParaRPr lang="en-US" b="1" dirty="0" smtClean="0"/>
          </a:p>
        </p:txBody>
      </p:sp>
      <p:sp>
        <p:nvSpPr>
          <p:cNvPr id="4" name="Rectangle 6"/>
          <p:cNvSpPr txBox="1">
            <a:spLocks noChangeArrowheads="1"/>
          </p:cNvSpPr>
          <p:nvPr/>
        </p:nvSpPr>
        <p:spPr bwMode="auto">
          <a:xfrm>
            <a:off x="685800" y="1600200"/>
            <a:ext cx="7772400" cy="4525963"/>
          </a:xfrm>
          <a:prstGeom prst="rect">
            <a:avLst/>
          </a:prstGeom>
          <a:noFill/>
          <a:ln w="9525">
            <a:noFill/>
            <a:miter lim="800000"/>
            <a:headEnd/>
            <a:tailEnd/>
          </a:ln>
          <a:effectLst/>
        </p:spPr>
        <p:txBody>
          <a:bodyPr/>
          <a:lstStyle/>
          <a:p>
            <a:pPr fontAlgn="base">
              <a:spcBef>
                <a:spcPct val="20000"/>
              </a:spcBef>
              <a:spcAft>
                <a:spcPct val="0"/>
              </a:spcAft>
            </a:pPr>
            <a:endParaRPr lang="en-US" sz="2000" dirty="0">
              <a:solidFill>
                <a:srgbClr val="919693"/>
              </a:solidFill>
              <a:cs typeface="Arial" charset="0"/>
            </a:endParaRPr>
          </a:p>
        </p:txBody>
      </p:sp>
      <p:sp>
        <p:nvSpPr>
          <p:cNvPr id="6" name="Rectangle 5"/>
          <p:cNvSpPr/>
          <p:nvPr/>
        </p:nvSpPr>
        <p:spPr>
          <a:xfrm>
            <a:off x="320557" y="1685662"/>
            <a:ext cx="8212330" cy="1674305"/>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EHR best practice Go Live October 2014 for 11 and 12 year old African American Girls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Educated staff in order to raise awareness on the matter</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Introduced </a:t>
            </a:r>
            <a:r>
              <a:rPr lang="en-US" kern="0" dirty="0">
                <a:solidFill>
                  <a:srgbClr val="000000"/>
                </a:solidFill>
                <a:cs typeface="Arial" charset="0"/>
              </a:rPr>
              <a:t>patient education during individual visits</a:t>
            </a:r>
          </a:p>
        </p:txBody>
      </p:sp>
    </p:spTree>
    <p:extLst>
      <p:ext uri="{BB962C8B-B14F-4D97-AF65-F5344CB8AC3E}">
        <p14:creationId xmlns:p14="http://schemas.microsoft.com/office/powerpoint/2010/main" val="3436300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HPV Best Practice Alert</a:t>
            </a:r>
            <a:endParaRPr lang="en-US" b="1" dirty="0">
              <a:solidFill>
                <a:srgbClr val="FF0000"/>
              </a:solidFill>
            </a:endParaRPr>
          </a:p>
        </p:txBody>
      </p:sp>
      <p:pic>
        <p:nvPicPr>
          <p:cNvPr id="5" name="Snagit_PPT4C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6" y="2661313"/>
            <a:ext cx="8684813" cy="2444087"/>
          </a:xfrm>
          <a:prstGeom prst="rect">
            <a:avLst/>
          </a:prstGeom>
        </p:spPr>
      </p:pic>
    </p:spTree>
    <p:extLst>
      <p:ext uri="{BB962C8B-B14F-4D97-AF65-F5344CB8AC3E}">
        <p14:creationId xmlns:p14="http://schemas.microsoft.com/office/powerpoint/2010/main" val="194488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9364" y="1398405"/>
            <a:ext cx="3993152" cy="4849995"/>
            <a:chOff x="349363" y="1398405"/>
            <a:chExt cx="4222637" cy="4849995"/>
          </a:xfrm>
        </p:grpSpPr>
        <p:grpSp>
          <p:nvGrpSpPr>
            <p:cNvPr id="2" name="Group 1"/>
            <p:cNvGrpSpPr/>
            <p:nvPr/>
          </p:nvGrpSpPr>
          <p:grpSpPr>
            <a:xfrm>
              <a:off x="349363" y="1398405"/>
              <a:ext cx="4222637" cy="4849995"/>
              <a:chOff x="1693069" y="1544373"/>
              <a:chExt cx="5876925" cy="4878824"/>
            </a:xfrm>
          </p:grpSpPr>
          <p:sp>
            <p:nvSpPr>
              <p:cNvPr id="13315" name="Oval 3"/>
              <p:cNvSpPr>
                <a:spLocks noChangeArrowheads="1"/>
              </p:cNvSpPr>
              <p:nvPr/>
            </p:nvSpPr>
            <p:spPr bwMode="auto">
              <a:xfrm>
                <a:off x="3485356" y="4442469"/>
                <a:ext cx="2065338" cy="1889125"/>
              </a:xfrm>
              <a:prstGeom prst="ellipse">
                <a:avLst/>
              </a:prstGeom>
              <a:solidFill>
                <a:srgbClr val="FFFF99"/>
              </a:solidFill>
              <a:ln w="25400">
                <a:solidFill>
                  <a:schemeClr val="tx1"/>
                </a:solidFill>
                <a:round/>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dirty="0">
                  <a:solidFill>
                    <a:prstClr val="black"/>
                  </a:solidFill>
                  <a:latin typeface="Arial" panose="020B0604020202020204" pitchFamily="34" charset="0"/>
                  <a:cs typeface="Arial" panose="020B0604020202020204" pitchFamily="34" charset="0"/>
                </a:endParaRPr>
              </a:p>
            </p:txBody>
          </p:sp>
          <p:sp>
            <p:nvSpPr>
              <p:cNvPr id="25606" name="Rectangle 6"/>
              <p:cNvSpPr>
                <a:spLocks noChangeArrowheads="1"/>
              </p:cNvSpPr>
              <p:nvPr/>
            </p:nvSpPr>
            <p:spPr bwMode="auto">
              <a:xfrm>
                <a:off x="1921669" y="3409686"/>
                <a:ext cx="5486399" cy="523750"/>
              </a:xfrm>
              <a:prstGeom prst="rect">
                <a:avLst/>
              </a:prstGeom>
              <a:solidFill>
                <a:srgbClr val="FFFF99"/>
              </a:solidFill>
              <a:ln w="12700">
                <a:solidFill>
                  <a:schemeClr val="tx1"/>
                </a:solidFill>
                <a:miter lim="800000"/>
                <a:headEnd/>
                <a:tailEnd/>
              </a:ln>
            </p:spPr>
            <p:txBody>
              <a:bodyPr lIns="90487" tIns="44450" rIns="90487" bIns="44450">
                <a:spAutoFit/>
              </a:bodyPr>
              <a:lstStyle/>
              <a:p>
                <a:pPr algn="ctr">
                  <a:spcBef>
                    <a:spcPct val="50000"/>
                  </a:spcBef>
                  <a:defRPr/>
                </a:pPr>
                <a:r>
                  <a:rPr lang="en-US" sz="1400" b="1" dirty="0" smtClean="0">
                    <a:solidFill>
                      <a:prstClr val="black"/>
                    </a:solidFill>
                    <a:latin typeface="Arial" panose="020B0604020202020204" pitchFamily="34" charset="0"/>
                    <a:ea typeface="ＭＳ Ｐゴシック" pitchFamily="-112" charset="-128"/>
                    <a:cs typeface="Arial" panose="020B0604020202020204" pitchFamily="34" charset="0"/>
                  </a:rPr>
                  <a:t>What </a:t>
                </a:r>
                <a:r>
                  <a:rPr lang="en-US" sz="1400" b="1" dirty="0">
                    <a:solidFill>
                      <a:prstClr val="black"/>
                    </a:solidFill>
                    <a:latin typeface="Arial" panose="020B0604020202020204" pitchFamily="34" charset="0"/>
                    <a:ea typeface="ＭＳ Ｐゴシック" pitchFamily="-112" charset="-128"/>
                    <a:cs typeface="Arial" panose="020B0604020202020204" pitchFamily="34" charset="0"/>
                  </a:rPr>
                  <a:t>change can we make that will result in improvement?  (CHANGE)</a:t>
                </a:r>
              </a:p>
            </p:txBody>
          </p:sp>
          <p:sp>
            <p:nvSpPr>
              <p:cNvPr id="13319" name="Rectangle 7"/>
              <p:cNvSpPr>
                <a:spLocks noChangeArrowheads="1"/>
              </p:cNvSpPr>
              <p:nvPr/>
            </p:nvSpPr>
            <p:spPr bwMode="auto">
              <a:xfrm>
                <a:off x="1921669" y="1544373"/>
                <a:ext cx="5486399" cy="307026"/>
              </a:xfrm>
              <a:prstGeom prst="rect">
                <a:avLst/>
              </a:prstGeom>
              <a:solidFill>
                <a:srgbClr val="FFFF99"/>
              </a:solidFill>
              <a:ln w="12700">
                <a:solidFill>
                  <a:schemeClr val="tx1"/>
                </a:solidFill>
                <a:miter lim="800000"/>
                <a:headEnd/>
                <a:tailEnd/>
              </a:ln>
            </p:spPr>
            <p:txBody>
              <a:bodyPr lIns="90487" tIns="44450" rIns="90487" bIns="44450">
                <a:spAutoFit/>
              </a:bodyPr>
              <a:lstStyle>
                <a:lvl1pPr marL="457200" indent="-457200">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marL="0" indent="0" algn="ctr">
                  <a:spcBef>
                    <a:spcPct val="50000"/>
                  </a:spcBef>
                </a:pPr>
                <a:r>
                  <a:rPr lang="en-US" altLang="en-US" sz="1400" b="1" i="0" dirty="0">
                    <a:solidFill>
                      <a:prstClr val="black"/>
                    </a:solidFill>
                    <a:latin typeface="Arial" charset="0"/>
                    <a:cs typeface="Arial" charset="0"/>
                  </a:rPr>
                  <a:t>What are we trying to accomplish?  (AIM)</a:t>
                </a:r>
              </a:p>
            </p:txBody>
          </p:sp>
          <p:sp>
            <p:nvSpPr>
              <p:cNvPr id="25608" name="Rectangle 8"/>
              <p:cNvSpPr>
                <a:spLocks noChangeArrowheads="1"/>
              </p:cNvSpPr>
              <p:nvPr/>
            </p:nvSpPr>
            <p:spPr bwMode="auto">
              <a:xfrm>
                <a:off x="1921669" y="2485761"/>
                <a:ext cx="5486399" cy="523750"/>
              </a:xfrm>
              <a:prstGeom prst="rect">
                <a:avLst/>
              </a:prstGeom>
              <a:solidFill>
                <a:srgbClr val="FFFF99"/>
              </a:solidFill>
              <a:ln w="12700">
                <a:solidFill>
                  <a:schemeClr val="tx1"/>
                </a:solidFill>
                <a:miter lim="800000"/>
                <a:headEnd/>
                <a:tailEnd/>
              </a:ln>
            </p:spPr>
            <p:txBody>
              <a:bodyPr lIns="90487" tIns="44450" rIns="90487" bIns="44450">
                <a:spAutoFit/>
              </a:bodyPr>
              <a:lstStyle/>
              <a:p>
                <a:pPr algn="ctr">
                  <a:spcBef>
                    <a:spcPct val="50000"/>
                  </a:spcBef>
                  <a:defRPr/>
                </a:pPr>
                <a:r>
                  <a:rPr lang="en-US" sz="1400" b="1" dirty="0" smtClean="0">
                    <a:solidFill>
                      <a:prstClr val="black"/>
                    </a:solidFill>
                    <a:latin typeface="Arial" panose="020B0604020202020204" pitchFamily="34" charset="0"/>
                    <a:ea typeface="ＭＳ Ｐゴシック" pitchFamily="-112" charset="-128"/>
                    <a:cs typeface="Arial" panose="020B0604020202020204" pitchFamily="34" charset="0"/>
                  </a:rPr>
                  <a:t>How </a:t>
                </a:r>
                <a:r>
                  <a:rPr lang="en-US" sz="1400" b="1" dirty="0">
                    <a:solidFill>
                      <a:prstClr val="black"/>
                    </a:solidFill>
                    <a:latin typeface="Arial" panose="020B0604020202020204" pitchFamily="34" charset="0"/>
                    <a:ea typeface="ＭＳ Ｐゴシック" pitchFamily="-112" charset="-128"/>
                    <a:cs typeface="Arial" panose="020B0604020202020204" pitchFamily="34" charset="0"/>
                  </a:rPr>
                  <a:t>will we know that a change is an improvement?  (MEASURE)</a:t>
                </a:r>
              </a:p>
            </p:txBody>
          </p:sp>
          <p:sp>
            <p:nvSpPr>
              <p:cNvPr id="13325" name="AutoShape 13"/>
              <p:cNvSpPr>
                <a:spLocks noChangeArrowheads="1"/>
              </p:cNvSpPr>
              <p:nvPr/>
            </p:nvSpPr>
            <p:spPr bwMode="auto">
              <a:xfrm>
                <a:off x="4347369" y="4334047"/>
                <a:ext cx="423862" cy="184150"/>
              </a:xfrm>
              <a:prstGeom prst="rightArrow">
                <a:avLst>
                  <a:gd name="adj1" fmla="val 50000"/>
                  <a:gd name="adj2" fmla="val 115139"/>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6" name="AutoShape 14"/>
              <p:cNvSpPr>
                <a:spLocks noChangeArrowheads="1"/>
              </p:cNvSpPr>
              <p:nvPr/>
            </p:nvSpPr>
            <p:spPr bwMode="auto">
              <a:xfrm rot="5400000" flipH="1">
                <a:off x="3324225" y="5173513"/>
                <a:ext cx="427037" cy="231775"/>
              </a:xfrm>
              <a:prstGeom prst="rightArrow">
                <a:avLst>
                  <a:gd name="adj1" fmla="val 50000"/>
                  <a:gd name="adj2" fmla="val 92166"/>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7" name="AutoShape 15"/>
              <p:cNvSpPr>
                <a:spLocks noChangeArrowheads="1"/>
              </p:cNvSpPr>
              <p:nvPr/>
            </p:nvSpPr>
            <p:spPr bwMode="auto">
              <a:xfrm rot="16200000" flipH="1">
                <a:off x="5352256" y="5279082"/>
                <a:ext cx="431800" cy="177800"/>
              </a:xfrm>
              <a:prstGeom prst="rightArrow">
                <a:avLst>
                  <a:gd name="adj1" fmla="val 50000"/>
                  <a:gd name="adj2" fmla="val 121485"/>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8" name="AutoShape 16"/>
              <p:cNvSpPr>
                <a:spLocks noChangeArrowheads="1"/>
              </p:cNvSpPr>
              <p:nvPr/>
            </p:nvSpPr>
            <p:spPr bwMode="auto">
              <a:xfrm flipH="1">
                <a:off x="4347368" y="6239047"/>
                <a:ext cx="423863" cy="184150"/>
              </a:xfrm>
              <a:prstGeom prst="rightArrow">
                <a:avLst>
                  <a:gd name="adj1" fmla="val 50000"/>
                  <a:gd name="adj2" fmla="val 115140"/>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29" name="Freeform 17"/>
              <p:cNvSpPr>
                <a:spLocks/>
              </p:cNvSpPr>
              <p:nvPr/>
            </p:nvSpPr>
            <p:spPr bwMode="auto">
              <a:xfrm>
                <a:off x="1693069" y="1772973"/>
                <a:ext cx="228600" cy="1905000"/>
              </a:xfrm>
              <a:custGeom>
                <a:avLst/>
                <a:gdLst>
                  <a:gd name="T0" fmla="*/ 2147483647 w 289"/>
                  <a:gd name="T1" fmla="*/ 0 h 1249"/>
                  <a:gd name="T2" fmla="*/ 0 w 289"/>
                  <a:gd name="T3" fmla="*/ 0 h 1249"/>
                  <a:gd name="T4" fmla="*/ 0 w 289"/>
                  <a:gd name="T5" fmla="*/ 2147483647 h 1249"/>
                  <a:gd name="T6" fmla="*/ 2147483647 w 289"/>
                  <a:gd name="T7" fmla="*/ 2147483647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288" y="0"/>
                    </a:moveTo>
                    <a:lnTo>
                      <a:pt x="0" y="0"/>
                    </a:lnTo>
                    <a:lnTo>
                      <a:pt x="0" y="1248"/>
                    </a:lnTo>
                    <a:lnTo>
                      <a:pt x="288" y="1248"/>
                    </a:lnTo>
                  </a:path>
                </a:pathLst>
              </a:cu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3330" name="Freeform 18"/>
              <p:cNvSpPr>
                <a:spLocks/>
              </p:cNvSpPr>
              <p:nvPr/>
            </p:nvSpPr>
            <p:spPr bwMode="auto">
              <a:xfrm>
                <a:off x="7408069" y="1720586"/>
                <a:ext cx="161925" cy="1957387"/>
              </a:xfrm>
              <a:custGeom>
                <a:avLst/>
                <a:gdLst>
                  <a:gd name="T0" fmla="*/ 0 w 289"/>
                  <a:gd name="T1" fmla="*/ 0 h 1249"/>
                  <a:gd name="T2" fmla="*/ 2147483647 w 289"/>
                  <a:gd name="T3" fmla="*/ 0 h 1249"/>
                  <a:gd name="T4" fmla="*/ 2147483647 w 289"/>
                  <a:gd name="T5" fmla="*/ 2147483647 h 1249"/>
                  <a:gd name="T6" fmla="*/ 0 w 289"/>
                  <a:gd name="T7" fmla="*/ 2147483647 h 1249"/>
                  <a:gd name="T8" fmla="*/ 0 60000 65536"/>
                  <a:gd name="T9" fmla="*/ 0 60000 65536"/>
                  <a:gd name="T10" fmla="*/ 0 60000 65536"/>
                  <a:gd name="T11" fmla="*/ 0 60000 65536"/>
                  <a:gd name="T12" fmla="*/ 0 w 289"/>
                  <a:gd name="T13" fmla="*/ 0 h 1249"/>
                  <a:gd name="T14" fmla="*/ 289 w 289"/>
                  <a:gd name="T15" fmla="*/ 1249 h 1249"/>
                </a:gdLst>
                <a:ahLst/>
                <a:cxnLst>
                  <a:cxn ang="T8">
                    <a:pos x="T0" y="T1"/>
                  </a:cxn>
                  <a:cxn ang="T9">
                    <a:pos x="T2" y="T3"/>
                  </a:cxn>
                  <a:cxn ang="T10">
                    <a:pos x="T4" y="T5"/>
                  </a:cxn>
                  <a:cxn ang="T11">
                    <a:pos x="T6" y="T7"/>
                  </a:cxn>
                </a:cxnLst>
                <a:rect l="T12" t="T13" r="T14" b="T15"/>
                <a:pathLst>
                  <a:path w="289" h="1249">
                    <a:moveTo>
                      <a:pt x="0" y="0"/>
                    </a:moveTo>
                    <a:lnTo>
                      <a:pt x="288" y="0"/>
                    </a:lnTo>
                    <a:lnTo>
                      <a:pt x="288" y="1248"/>
                    </a:lnTo>
                    <a:lnTo>
                      <a:pt x="0" y="1248"/>
                    </a:lnTo>
                  </a:path>
                </a:pathLst>
              </a:custGeom>
              <a:noFill/>
              <a:ln w="444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3331" name="AutoShape 19"/>
              <p:cNvSpPr>
                <a:spLocks noChangeArrowheads="1"/>
              </p:cNvSpPr>
              <p:nvPr/>
            </p:nvSpPr>
            <p:spPr bwMode="auto">
              <a:xfrm rot="16200000" flipH="1">
                <a:off x="5338761" y="4495384"/>
                <a:ext cx="673100" cy="260350"/>
              </a:xfrm>
              <a:prstGeom prst="rightArrow">
                <a:avLst>
                  <a:gd name="adj1" fmla="val 50000"/>
                  <a:gd name="adj2" fmla="val 129280"/>
                </a:avLst>
              </a:prstGeom>
              <a:solidFill>
                <a:schemeClr val="bg1"/>
              </a:solidFill>
              <a:ln w="12700">
                <a:solidFill>
                  <a:srgbClr val="0099CC"/>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sp>
            <p:nvSpPr>
              <p:cNvPr id="13332" name="AutoShape 20"/>
              <p:cNvSpPr>
                <a:spLocks noChangeArrowheads="1"/>
              </p:cNvSpPr>
              <p:nvPr/>
            </p:nvSpPr>
            <p:spPr bwMode="auto">
              <a:xfrm rot="-5400000">
                <a:off x="3020481" y="4463104"/>
                <a:ext cx="685800" cy="307975"/>
              </a:xfrm>
              <a:prstGeom prst="rightArrow">
                <a:avLst>
                  <a:gd name="adj1" fmla="val 50000"/>
                  <a:gd name="adj2" fmla="val 111351"/>
                </a:avLst>
              </a:prstGeom>
              <a:solidFill>
                <a:schemeClr val="bg1"/>
              </a:solidFill>
              <a:ln w="12700">
                <a:solidFill>
                  <a:srgbClr val="0099CC"/>
                </a:solidFill>
                <a:miter lim="800000"/>
                <a:headEnd/>
                <a:tailEnd/>
              </a:ln>
            </p:spPr>
            <p:txBody>
              <a:bodyPr wrap="none" anchor="ct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endParaRPr lang="en-US" altLang="en-US">
                  <a:solidFill>
                    <a:prstClr val="black"/>
                  </a:solidFill>
                </a:endParaRPr>
              </a:p>
            </p:txBody>
          </p:sp>
        </p:grpSp>
        <p:grpSp>
          <p:nvGrpSpPr>
            <p:cNvPr id="3" name="Group 2"/>
            <p:cNvGrpSpPr/>
            <p:nvPr/>
          </p:nvGrpSpPr>
          <p:grpSpPr>
            <a:xfrm>
              <a:off x="1744830" y="4517801"/>
              <a:ext cx="1414992" cy="1401111"/>
              <a:chOff x="3572933" y="4426122"/>
              <a:chExt cx="1981200" cy="1905000"/>
            </a:xfrm>
          </p:grpSpPr>
          <p:sp>
            <p:nvSpPr>
              <p:cNvPr id="13316" name="Line 4"/>
              <p:cNvSpPr>
                <a:spLocks noChangeShapeType="1"/>
              </p:cNvSpPr>
              <p:nvPr/>
            </p:nvSpPr>
            <p:spPr bwMode="auto">
              <a:xfrm flipH="1" flipV="1">
                <a:off x="4536281" y="4426122"/>
                <a:ext cx="46038"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100">
                  <a:solidFill>
                    <a:prstClr val="black"/>
                  </a:solidFill>
                </a:endParaRPr>
              </a:p>
            </p:txBody>
          </p:sp>
          <p:sp>
            <p:nvSpPr>
              <p:cNvPr id="13321" name="Rectangle 9"/>
              <p:cNvSpPr>
                <a:spLocks noChangeArrowheads="1"/>
              </p:cNvSpPr>
              <p:nvPr/>
            </p:nvSpPr>
            <p:spPr bwMode="auto">
              <a:xfrm>
                <a:off x="3728245" y="4747269"/>
                <a:ext cx="608012" cy="3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1100" b="1" i="0" dirty="0">
                    <a:solidFill>
                      <a:prstClr val="black"/>
                    </a:solidFill>
                    <a:latin typeface="Arial" panose="020B0604020202020204" pitchFamily="34" charset="0"/>
                    <a:cs typeface="Arial" panose="020B0604020202020204" pitchFamily="34" charset="0"/>
                  </a:rPr>
                  <a:t>Act</a:t>
                </a:r>
              </a:p>
            </p:txBody>
          </p:sp>
          <p:sp>
            <p:nvSpPr>
              <p:cNvPr id="13322" name="Rectangle 10"/>
              <p:cNvSpPr>
                <a:spLocks noChangeArrowheads="1"/>
              </p:cNvSpPr>
              <p:nvPr/>
            </p:nvSpPr>
            <p:spPr bwMode="auto">
              <a:xfrm>
                <a:off x="4590256" y="4747269"/>
                <a:ext cx="795338" cy="3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1100" b="1" i="0" dirty="0">
                    <a:solidFill>
                      <a:prstClr val="black"/>
                    </a:solidFill>
                    <a:latin typeface="Arial" panose="020B0604020202020204" pitchFamily="34" charset="0"/>
                    <a:cs typeface="Arial" panose="020B0604020202020204" pitchFamily="34" charset="0"/>
                  </a:rPr>
                  <a:t>Plan</a:t>
                </a:r>
              </a:p>
            </p:txBody>
          </p:sp>
          <p:sp>
            <p:nvSpPr>
              <p:cNvPr id="13323" name="Rectangle 11"/>
              <p:cNvSpPr>
                <a:spLocks noChangeArrowheads="1"/>
              </p:cNvSpPr>
              <p:nvPr/>
            </p:nvSpPr>
            <p:spPr bwMode="auto">
              <a:xfrm>
                <a:off x="3628230" y="5494982"/>
                <a:ext cx="915987" cy="3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5562" tIns="28575" rIns="55562" bIns="28575">
                <a:spAutoFit/>
              </a:bodyPr>
              <a:lstStyle>
                <a:lvl1pPr defTabSz="328613">
                  <a:defRPr sz="2400" i="1">
                    <a:solidFill>
                      <a:schemeClr val="tx1"/>
                    </a:solidFill>
                    <a:latin typeface="Times New Roman" pitchFamily="18" charset="0"/>
                    <a:ea typeface="ＭＳ Ｐゴシック" pitchFamily="34" charset="-128"/>
                  </a:defRPr>
                </a:lvl1pPr>
                <a:lvl2pPr marL="742950" indent="-285750" defTabSz="328613">
                  <a:defRPr sz="2400" i="1">
                    <a:solidFill>
                      <a:schemeClr val="tx1"/>
                    </a:solidFill>
                    <a:latin typeface="Times New Roman" pitchFamily="18" charset="0"/>
                    <a:ea typeface="ＭＳ Ｐゴシック" pitchFamily="34" charset="-128"/>
                  </a:defRPr>
                </a:lvl2pPr>
                <a:lvl3pPr marL="1143000" indent="-228600" defTabSz="328613">
                  <a:defRPr sz="2400" i="1">
                    <a:solidFill>
                      <a:schemeClr val="tx1"/>
                    </a:solidFill>
                    <a:latin typeface="Times New Roman" pitchFamily="18" charset="0"/>
                    <a:ea typeface="ＭＳ Ｐゴシック" pitchFamily="34" charset="-128"/>
                  </a:defRPr>
                </a:lvl3pPr>
                <a:lvl4pPr marL="1600200" indent="-228600" defTabSz="328613">
                  <a:defRPr sz="2400" i="1">
                    <a:solidFill>
                      <a:schemeClr val="tx1"/>
                    </a:solidFill>
                    <a:latin typeface="Times New Roman" pitchFamily="18" charset="0"/>
                    <a:ea typeface="ＭＳ Ｐゴシック" pitchFamily="34" charset="-128"/>
                  </a:defRPr>
                </a:lvl4pPr>
                <a:lvl5pPr marL="2057400" indent="-228600" defTabSz="328613">
                  <a:defRPr sz="2400" i="1">
                    <a:solidFill>
                      <a:schemeClr val="tx1"/>
                    </a:solidFill>
                    <a:latin typeface="Times New Roman" pitchFamily="18" charset="0"/>
                    <a:ea typeface="ＭＳ Ｐゴシック" pitchFamily="34" charset="-128"/>
                  </a:defRPr>
                </a:lvl5pPr>
                <a:lvl6pPr marL="25146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defTabSz="328613"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lgn="ctr">
                  <a:spcBef>
                    <a:spcPct val="50000"/>
                  </a:spcBef>
                </a:pPr>
                <a:r>
                  <a:rPr lang="en-US" altLang="en-US" sz="1100" b="1" i="0" dirty="0">
                    <a:solidFill>
                      <a:prstClr val="black"/>
                    </a:solidFill>
                    <a:latin typeface="Arial" panose="020B0604020202020204" pitchFamily="34" charset="0"/>
                    <a:cs typeface="Arial" panose="020B0604020202020204" pitchFamily="34" charset="0"/>
                  </a:rPr>
                  <a:t>Study</a:t>
                </a:r>
              </a:p>
            </p:txBody>
          </p:sp>
          <p:sp>
            <p:nvSpPr>
              <p:cNvPr id="25612" name="Rectangle 12"/>
              <p:cNvSpPr>
                <a:spLocks noChangeArrowheads="1"/>
              </p:cNvSpPr>
              <p:nvPr/>
            </p:nvSpPr>
            <p:spPr bwMode="auto">
              <a:xfrm>
                <a:off x="4671218" y="5496568"/>
                <a:ext cx="606426" cy="308617"/>
              </a:xfrm>
              <a:prstGeom prst="rect">
                <a:avLst/>
              </a:prstGeom>
              <a:noFill/>
              <a:ln w="12700">
                <a:noFill/>
                <a:miter lim="800000"/>
                <a:headEnd/>
                <a:tailEnd/>
              </a:ln>
            </p:spPr>
            <p:txBody>
              <a:bodyPr lIns="55562" tIns="28575" rIns="55562" bIns="28575">
                <a:spAutoFit/>
              </a:bodyPr>
              <a:lstStyle/>
              <a:p>
                <a:pPr algn="ctr" defTabSz="328613">
                  <a:spcBef>
                    <a:spcPct val="50000"/>
                  </a:spcBef>
                  <a:defRPr/>
                </a:pPr>
                <a:r>
                  <a:rPr lang="en-US" sz="1100" b="1" dirty="0">
                    <a:solidFill>
                      <a:prstClr val="black"/>
                    </a:solidFill>
                    <a:latin typeface="Arial" panose="020B0604020202020204" pitchFamily="34" charset="0"/>
                    <a:ea typeface="ＭＳ Ｐゴシック" pitchFamily="-112" charset="-128"/>
                    <a:cs typeface="Arial" panose="020B0604020202020204" pitchFamily="34" charset="0"/>
                  </a:rPr>
                  <a:t>Do</a:t>
                </a:r>
              </a:p>
            </p:txBody>
          </p:sp>
          <p:sp>
            <p:nvSpPr>
              <p:cNvPr id="13333" name="Line 21"/>
              <p:cNvSpPr>
                <a:spLocks noChangeShapeType="1"/>
              </p:cNvSpPr>
              <p:nvPr/>
            </p:nvSpPr>
            <p:spPr bwMode="auto">
              <a:xfrm>
                <a:off x="3572933" y="5387031"/>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100">
                  <a:solidFill>
                    <a:prstClr val="black"/>
                  </a:solidFill>
                </a:endParaRPr>
              </a:p>
            </p:txBody>
          </p:sp>
        </p:grpSp>
      </p:grpSp>
      <p:sp>
        <p:nvSpPr>
          <p:cNvPr id="13334" name="Text Box 22"/>
          <p:cNvSpPr txBox="1">
            <a:spLocks noChangeArrowheads="1"/>
          </p:cNvSpPr>
          <p:nvPr/>
        </p:nvSpPr>
        <p:spPr bwMode="auto">
          <a:xfrm>
            <a:off x="196056" y="6065338"/>
            <a:ext cx="157783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imes New Roman" pitchFamily="18" charset="0"/>
                <a:ea typeface="ＭＳ Ｐゴシック" pitchFamily="34" charset="-128"/>
              </a:defRPr>
            </a:lvl1pPr>
            <a:lvl2pPr marL="742950" indent="-285750">
              <a:defRPr sz="2400" i="1">
                <a:solidFill>
                  <a:schemeClr val="tx1"/>
                </a:solidFill>
                <a:latin typeface="Times New Roman" pitchFamily="18" charset="0"/>
                <a:ea typeface="ＭＳ Ｐゴシック" pitchFamily="34" charset="-128"/>
              </a:defRPr>
            </a:lvl2pPr>
            <a:lvl3pPr marL="1143000" indent="-228600">
              <a:defRPr sz="2400" i="1">
                <a:solidFill>
                  <a:schemeClr val="tx1"/>
                </a:solidFill>
                <a:latin typeface="Times New Roman" pitchFamily="18" charset="0"/>
                <a:ea typeface="ＭＳ Ｐゴシック" pitchFamily="34" charset="-128"/>
              </a:defRPr>
            </a:lvl3pPr>
            <a:lvl4pPr marL="1600200" indent="-228600">
              <a:defRPr sz="2400" i="1">
                <a:solidFill>
                  <a:schemeClr val="tx1"/>
                </a:solidFill>
                <a:latin typeface="Times New Roman" pitchFamily="18" charset="0"/>
                <a:ea typeface="ＭＳ Ｐゴシック" pitchFamily="34" charset="-128"/>
              </a:defRPr>
            </a:lvl4pPr>
            <a:lvl5pPr marL="2057400" indent="-228600">
              <a:defRPr sz="2400" 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ＭＳ Ｐゴシック" pitchFamily="34" charset="-128"/>
              </a:defRPr>
            </a:lvl9pPr>
          </a:lstStyle>
          <a:p>
            <a:pPr>
              <a:spcBef>
                <a:spcPct val="50000"/>
              </a:spcBef>
            </a:pPr>
            <a:r>
              <a:rPr lang="en-US" altLang="en-US" sz="900" i="0" dirty="0">
                <a:solidFill>
                  <a:srgbClr val="007FC4"/>
                </a:solidFill>
                <a:latin typeface="Arial" charset="0"/>
                <a:cs typeface="Arial" charset="0"/>
              </a:rPr>
              <a:t>Reference: Langley, Nolan, Nolan, Norman, &amp; Provost. The Improvement Guide</a:t>
            </a: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03007"/>
            <a:ext cx="5106596" cy="300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Model for Improvement</a:t>
            </a:r>
            <a:endParaRPr lang="en-US" dirty="0"/>
          </a:p>
        </p:txBody>
      </p:sp>
      <p:sp>
        <p:nvSpPr>
          <p:cNvPr id="29" name="Content Placeholder 2"/>
          <p:cNvSpPr>
            <a:spLocks noGrp="1"/>
          </p:cNvSpPr>
          <p:nvPr>
            <p:ph sz="quarter" idx="1"/>
          </p:nvPr>
        </p:nvSpPr>
        <p:spPr>
          <a:xfrm>
            <a:off x="4495800" y="1416552"/>
            <a:ext cx="4343400" cy="2362200"/>
          </a:xfrm>
        </p:spPr>
        <p:txBody>
          <a:bodyPr>
            <a:noAutofit/>
          </a:bodyPr>
          <a:lstStyle/>
          <a:p>
            <a:pPr marL="223838" lvl="1" indent="-223838">
              <a:spcBef>
                <a:spcPts val="0"/>
              </a:spcBef>
              <a:spcAft>
                <a:spcPts val="1800"/>
              </a:spcAft>
            </a:pPr>
            <a:r>
              <a:rPr lang="en-US" sz="1600" b="1" dirty="0" smtClean="0"/>
              <a:t>Plan: </a:t>
            </a:r>
            <a:r>
              <a:rPr lang="en-US" sz="1600" dirty="0"/>
              <a:t>developing a plan to test the change </a:t>
            </a:r>
            <a:endParaRPr lang="en-US" sz="1600" dirty="0" smtClean="0"/>
          </a:p>
          <a:p>
            <a:pPr marL="223838" lvl="1" indent="-223838">
              <a:spcBef>
                <a:spcPts val="0"/>
              </a:spcBef>
              <a:spcAft>
                <a:spcPts val="1800"/>
              </a:spcAft>
            </a:pPr>
            <a:r>
              <a:rPr lang="en-US" sz="1600" b="1" dirty="0" smtClean="0"/>
              <a:t>Do: </a:t>
            </a:r>
            <a:r>
              <a:rPr lang="en-US" sz="1600" dirty="0" smtClean="0"/>
              <a:t>carrying </a:t>
            </a:r>
            <a:r>
              <a:rPr lang="en-US" sz="1600" dirty="0"/>
              <a:t>out the </a:t>
            </a:r>
            <a:r>
              <a:rPr lang="en-US" sz="1600" dirty="0" smtClean="0"/>
              <a:t>test</a:t>
            </a:r>
          </a:p>
          <a:p>
            <a:pPr marL="223838" lvl="1" indent="-223838">
              <a:spcBef>
                <a:spcPts val="0"/>
              </a:spcBef>
              <a:spcAft>
                <a:spcPts val="1800"/>
              </a:spcAft>
            </a:pPr>
            <a:r>
              <a:rPr lang="en-US" sz="1600" dirty="0" smtClean="0"/>
              <a:t> </a:t>
            </a:r>
            <a:r>
              <a:rPr lang="en-US" sz="1600" b="1" dirty="0" smtClean="0"/>
              <a:t>Study: </a:t>
            </a:r>
            <a:r>
              <a:rPr lang="en-US" sz="1600" dirty="0" smtClean="0"/>
              <a:t>observing </a:t>
            </a:r>
            <a:r>
              <a:rPr lang="en-US" sz="1600" dirty="0"/>
              <a:t>and learning from the </a:t>
            </a:r>
            <a:r>
              <a:rPr lang="en-US" sz="1600" dirty="0" smtClean="0"/>
              <a:t>consequences </a:t>
            </a:r>
          </a:p>
          <a:p>
            <a:pPr marL="223838" lvl="1" indent="-223838">
              <a:spcBef>
                <a:spcPts val="0"/>
              </a:spcBef>
              <a:spcAft>
                <a:spcPts val="1800"/>
              </a:spcAft>
            </a:pPr>
            <a:r>
              <a:rPr lang="en-US" sz="1600" b="1" dirty="0" smtClean="0"/>
              <a:t>Act: </a:t>
            </a:r>
            <a:r>
              <a:rPr lang="en-US" sz="1600" dirty="0" smtClean="0"/>
              <a:t>determining </a:t>
            </a:r>
            <a:r>
              <a:rPr lang="en-US" sz="1600" dirty="0"/>
              <a:t>what modifications should be made to the </a:t>
            </a:r>
            <a:r>
              <a:rPr lang="en-US" sz="1600" dirty="0" smtClean="0"/>
              <a:t>test</a:t>
            </a:r>
            <a:endParaRPr lang="en-US" sz="1600" dirty="0"/>
          </a:p>
        </p:txBody>
      </p:sp>
    </p:spTree>
    <p:extLst>
      <p:ext uri="{BB962C8B-B14F-4D97-AF65-F5344CB8AC3E}">
        <p14:creationId xmlns:p14="http://schemas.microsoft.com/office/powerpoint/2010/main" val="12687693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title"/>
          </p:nvPr>
        </p:nvSpPr>
        <p:spPr>
          <a:xfrm>
            <a:off x="2695575" y="371475"/>
            <a:ext cx="4648200" cy="639763"/>
          </a:xfrm>
        </p:spPr>
        <p:txBody>
          <a:bodyPr/>
          <a:lstStyle/>
          <a:p>
            <a:pPr eaLnBrk="1" hangingPunct="1"/>
            <a:r>
              <a:rPr lang="en-US" b="1" dirty="0" smtClean="0"/>
              <a:t>First PDSA </a:t>
            </a:r>
            <a:r>
              <a:rPr lang="en-US" b="1" dirty="0"/>
              <a:t>Cycle </a:t>
            </a:r>
            <a:r>
              <a:rPr lang="en-US" b="1" dirty="0" smtClean="0"/>
              <a:t>- Study</a:t>
            </a:r>
          </a:p>
        </p:txBody>
      </p:sp>
      <p:sp>
        <p:nvSpPr>
          <p:cNvPr id="6" name="Rectangle 5"/>
          <p:cNvSpPr/>
          <p:nvPr/>
        </p:nvSpPr>
        <p:spPr>
          <a:xfrm>
            <a:off x="415445" y="1735931"/>
            <a:ext cx="5861529" cy="883319"/>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Monitoring the impact of the education and BPA</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Validating the performance measures</a:t>
            </a:r>
          </a:p>
        </p:txBody>
      </p:sp>
    </p:spTree>
    <p:extLst>
      <p:ext uri="{BB962C8B-B14F-4D97-AF65-F5344CB8AC3E}">
        <p14:creationId xmlns:p14="http://schemas.microsoft.com/office/powerpoint/2010/main" val="3580661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905125" y="381000"/>
            <a:ext cx="4648200" cy="639763"/>
          </a:xfrm>
        </p:spPr>
        <p:txBody>
          <a:bodyPr/>
          <a:lstStyle/>
          <a:p>
            <a:pPr eaLnBrk="1" hangingPunct="1"/>
            <a:r>
              <a:rPr lang="en-US" b="1" dirty="0"/>
              <a:t>First PDSA Cycle - </a:t>
            </a:r>
            <a:r>
              <a:rPr lang="en-US" b="1" dirty="0" smtClean="0"/>
              <a:t>Act</a:t>
            </a:r>
          </a:p>
        </p:txBody>
      </p:sp>
      <p:sp>
        <p:nvSpPr>
          <p:cNvPr id="2" name="Rectangle 1"/>
          <p:cNvSpPr/>
          <p:nvPr/>
        </p:nvSpPr>
        <p:spPr>
          <a:xfrm>
            <a:off x="406025" y="1551288"/>
            <a:ext cx="7951762" cy="883319"/>
          </a:xfrm>
          <a:prstGeom prst="rect">
            <a:avLst/>
          </a:prstGeom>
        </p:spPr>
        <p:txBody>
          <a:bodyPr wrap="square">
            <a:spAutoFit/>
          </a:bodyPr>
          <a:lstStyle/>
          <a:p>
            <a:pPr eaLnBrk="0" fontAlgn="base" hangingPunct="0">
              <a:lnSpc>
                <a:spcPct val="115000"/>
              </a:lnSpc>
              <a:spcBef>
                <a:spcPts val="1800"/>
              </a:spcBef>
              <a:spcAft>
                <a:spcPct val="0"/>
              </a:spcAft>
            </a:pPr>
            <a:r>
              <a:rPr lang="en-US" kern="0" dirty="0" smtClean="0">
                <a:solidFill>
                  <a:srgbClr val="000000"/>
                </a:solidFill>
                <a:cs typeface="Arial" charset="0"/>
              </a:rPr>
              <a:t>Further initiatives to improve the project outcome:</a:t>
            </a:r>
          </a:p>
          <a:p>
            <a:pPr marL="800100" lvl="1"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Introduce </a:t>
            </a:r>
            <a:r>
              <a:rPr lang="en-US" kern="0" dirty="0">
                <a:solidFill>
                  <a:srgbClr val="000000"/>
                </a:solidFill>
                <a:cs typeface="Arial" charset="0"/>
              </a:rPr>
              <a:t>appointment reminder letters for </a:t>
            </a:r>
            <a:r>
              <a:rPr lang="en-US" kern="0" dirty="0" smtClean="0">
                <a:solidFill>
                  <a:srgbClr val="000000"/>
                </a:solidFill>
                <a:cs typeface="Arial" charset="0"/>
              </a:rPr>
              <a:t>patients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44" r="3125"/>
          <a:stretch/>
        </p:blipFill>
        <p:spPr bwMode="auto">
          <a:xfrm rot="5400000">
            <a:off x="3975561" y="2274394"/>
            <a:ext cx="2606575" cy="31407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3"/>
          <a:srcRect l="34225" t="15588" r="15401" b="24518"/>
          <a:stretch/>
        </p:blipFill>
        <p:spPr bwMode="auto">
          <a:xfrm rot="16200000">
            <a:off x="-213328" y="2994584"/>
            <a:ext cx="4223354" cy="331715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605152" y="4490404"/>
            <a:ext cx="3396343" cy="2274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193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title"/>
          </p:nvPr>
        </p:nvSpPr>
        <p:spPr>
          <a:xfrm>
            <a:off x="2695575" y="371475"/>
            <a:ext cx="4648200" cy="639763"/>
          </a:xfrm>
        </p:spPr>
        <p:txBody>
          <a:bodyPr/>
          <a:lstStyle/>
          <a:p>
            <a:pPr eaLnBrk="1" hangingPunct="1"/>
            <a:r>
              <a:rPr lang="en-US" b="1" dirty="0" smtClean="0"/>
              <a:t>Second PDSA </a:t>
            </a:r>
            <a:r>
              <a:rPr lang="en-US" b="1" dirty="0"/>
              <a:t>Cycle </a:t>
            </a:r>
            <a:r>
              <a:rPr lang="en-US" b="1" dirty="0" smtClean="0"/>
              <a:t>- Plan</a:t>
            </a:r>
          </a:p>
        </p:txBody>
      </p:sp>
      <p:sp>
        <p:nvSpPr>
          <p:cNvPr id="6" name="Rectangle 5"/>
          <p:cNvSpPr/>
          <p:nvPr/>
        </p:nvSpPr>
        <p:spPr>
          <a:xfrm>
            <a:off x="415445" y="1735931"/>
            <a:ext cx="8499955" cy="1674305"/>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Monitoring </a:t>
            </a:r>
            <a:r>
              <a:rPr lang="en-US" kern="0" dirty="0">
                <a:solidFill>
                  <a:srgbClr val="000000"/>
                </a:solidFill>
                <a:cs typeface="Arial" charset="0"/>
              </a:rPr>
              <a:t>of </a:t>
            </a:r>
            <a:r>
              <a:rPr lang="en-US" kern="0" dirty="0" smtClean="0">
                <a:solidFill>
                  <a:srgbClr val="000000"/>
                </a:solidFill>
                <a:cs typeface="Arial" charset="0"/>
              </a:rPr>
              <a:t>monthly performance</a:t>
            </a:r>
            <a:endParaRPr lang="en-US" kern="0" dirty="0">
              <a:solidFill>
                <a:srgbClr val="000000"/>
              </a:solidFill>
              <a:cs typeface="Arial" charset="0"/>
            </a:endParaRPr>
          </a:p>
          <a:p>
            <a:pPr marL="342900" indent="-342900" eaLnBrk="0" fontAlgn="base" hangingPunct="0">
              <a:lnSpc>
                <a:spcPct val="115000"/>
              </a:lnSpc>
              <a:spcBef>
                <a:spcPts val="1200"/>
              </a:spcBef>
              <a:spcAft>
                <a:spcPct val="0"/>
              </a:spcAft>
              <a:buFont typeface="Wingdings" panose="05000000000000000000" pitchFamily="2" charset="2"/>
              <a:buChar char="Ø"/>
            </a:pPr>
            <a:r>
              <a:rPr lang="en-US" b="1" i="1" kern="0" dirty="0" smtClean="0">
                <a:solidFill>
                  <a:srgbClr val="000000"/>
                </a:solidFill>
                <a:cs typeface="Arial" charset="0"/>
              </a:rPr>
              <a:t>Feb-March </a:t>
            </a:r>
            <a:r>
              <a:rPr lang="en-US" b="1" i="1" kern="0" dirty="0">
                <a:solidFill>
                  <a:srgbClr val="000000"/>
                </a:solidFill>
                <a:cs typeface="Arial" charset="0"/>
              </a:rPr>
              <a:t>2015- not improving fast </a:t>
            </a:r>
            <a:r>
              <a:rPr lang="en-US" b="1" i="1" kern="0" dirty="0" smtClean="0">
                <a:solidFill>
                  <a:srgbClr val="000000"/>
                </a:solidFill>
                <a:cs typeface="Arial" charset="0"/>
              </a:rPr>
              <a:t>enough</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Parkland decided to launch a second PDSA cycle to further improve project </a:t>
            </a:r>
            <a:r>
              <a:rPr lang="en-US" kern="0" dirty="0" smtClean="0">
                <a:solidFill>
                  <a:srgbClr val="000000"/>
                </a:solidFill>
                <a:cs typeface="Arial" charset="0"/>
              </a:rPr>
              <a:t>outcome</a:t>
            </a:r>
            <a:endParaRPr lang="en-US" kern="0" dirty="0">
              <a:solidFill>
                <a:srgbClr val="000000"/>
              </a:solidFill>
              <a:cs typeface="Arial"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362" t="28001" r="39246" b="48505"/>
          <a:stretch/>
        </p:blipFill>
        <p:spPr bwMode="auto">
          <a:xfrm>
            <a:off x="1175389" y="3627044"/>
            <a:ext cx="6956611" cy="283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p61433\AppData\Local\Microsoft\Windows\Temporary Internet Files\Content.IE5\BQPI3L3I\error_triang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412" y="2099968"/>
            <a:ext cx="674688" cy="67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57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809875" y="428625"/>
            <a:ext cx="4648200" cy="639763"/>
          </a:xfrm>
        </p:spPr>
        <p:txBody>
          <a:bodyPr/>
          <a:lstStyle/>
          <a:p>
            <a:pPr eaLnBrk="1" hangingPunct="1"/>
            <a:r>
              <a:rPr lang="en-US" b="1" dirty="0" smtClean="0"/>
              <a:t>Second </a:t>
            </a:r>
            <a:r>
              <a:rPr lang="en-US" b="1" dirty="0"/>
              <a:t>PDSA Cycle - </a:t>
            </a:r>
            <a:r>
              <a:rPr lang="en-US" b="1" dirty="0" smtClean="0"/>
              <a:t>Do</a:t>
            </a:r>
          </a:p>
        </p:txBody>
      </p:sp>
      <p:sp>
        <p:nvSpPr>
          <p:cNvPr id="2" name="Rectangle 1"/>
          <p:cNvSpPr/>
          <p:nvPr/>
        </p:nvSpPr>
        <p:spPr>
          <a:xfrm>
            <a:off x="485775" y="1793144"/>
            <a:ext cx="8372475" cy="3728713"/>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Active brainstorming </a:t>
            </a:r>
            <a:r>
              <a:rPr lang="en-US" kern="0" dirty="0">
                <a:solidFill>
                  <a:srgbClr val="000000"/>
                </a:solidFill>
                <a:cs typeface="Arial" charset="0"/>
              </a:rPr>
              <a:t>of project team, Quality Committee and research </a:t>
            </a:r>
            <a:r>
              <a:rPr lang="en-US" kern="0" dirty="0" smtClean="0">
                <a:solidFill>
                  <a:srgbClr val="000000"/>
                </a:solidFill>
                <a:cs typeface="Arial" charset="0"/>
              </a:rPr>
              <a:t>partners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Created a reporting structure able to identify those individuals (within the African American subset) in need of HPV vaccine</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Designed a process to prioritize the visits in order to be as much impactful as possible:</a:t>
            </a:r>
          </a:p>
          <a:p>
            <a:pPr marL="788670" lvl="3" indent="-285750" eaLnBrk="0" fontAlgn="base" hangingPunct="0">
              <a:lnSpc>
                <a:spcPct val="115000"/>
              </a:lnSpc>
              <a:spcBef>
                <a:spcPts val="1200"/>
              </a:spcBef>
              <a:spcAft>
                <a:spcPct val="0"/>
              </a:spcAft>
              <a:buFontTx/>
              <a:buChar char="–"/>
            </a:pPr>
            <a:r>
              <a:rPr lang="en-US" dirty="0">
                <a:solidFill>
                  <a:srgbClr val="000000"/>
                </a:solidFill>
                <a:cs typeface="Times New Roman" pitchFamily="18" charset="0"/>
              </a:rPr>
              <a:t>Identifying patients missing the last shot</a:t>
            </a:r>
          </a:p>
          <a:p>
            <a:pPr marL="788670" lvl="3" indent="-285750" eaLnBrk="0" fontAlgn="base" hangingPunct="0">
              <a:lnSpc>
                <a:spcPct val="115000"/>
              </a:lnSpc>
              <a:spcBef>
                <a:spcPts val="1200"/>
              </a:spcBef>
              <a:spcAft>
                <a:spcPct val="0"/>
              </a:spcAft>
              <a:buFontTx/>
              <a:buChar char="–"/>
            </a:pPr>
            <a:r>
              <a:rPr lang="en-US" dirty="0">
                <a:solidFill>
                  <a:srgbClr val="000000"/>
                </a:solidFill>
                <a:cs typeface="Times New Roman" pitchFamily="18" charset="0"/>
              </a:rPr>
              <a:t>Focusing on girls under 13</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Educated staff on the new reporting tools and </a:t>
            </a:r>
            <a:r>
              <a:rPr lang="en-US" kern="0" dirty="0" smtClean="0">
                <a:solidFill>
                  <a:srgbClr val="000000"/>
                </a:solidFill>
                <a:cs typeface="Arial" charset="0"/>
              </a:rPr>
              <a:t>processes</a:t>
            </a:r>
            <a:endParaRPr lang="en-US" kern="0" dirty="0">
              <a:solidFill>
                <a:srgbClr val="000000"/>
              </a:solidFill>
              <a:cs typeface="Arial" charset="0"/>
            </a:endParaRPr>
          </a:p>
        </p:txBody>
      </p:sp>
    </p:spTree>
    <p:extLst>
      <p:ext uri="{BB962C8B-B14F-4D97-AF65-F5344CB8AC3E}">
        <p14:creationId xmlns:p14="http://schemas.microsoft.com/office/powerpoint/2010/main" val="1288942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HPV Due Reports Example</a:t>
            </a:r>
            <a:endParaRPr lang="en-US"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63" t="26362" r="28955" b="12438"/>
          <a:stretch/>
        </p:blipFill>
        <p:spPr bwMode="auto">
          <a:xfrm>
            <a:off x="1543970" y="1127446"/>
            <a:ext cx="6745005" cy="532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49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title"/>
          </p:nvPr>
        </p:nvSpPr>
        <p:spPr>
          <a:xfrm>
            <a:off x="2695575" y="371475"/>
            <a:ext cx="4648200" cy="639763"/>
          </a:xfrm>
        </p:spPr>
        <p:txBody>
          <a:bodyPr/>
          <a:lstStyle/>
          <a:p>
            <a:pPr eaLnBrk="1" hangingPunct="1"/>
            <a:r>
              <a:rPr lang="en-US" b="1" dirty="0" smtClean="0"/>
              <a:t>Second PDSA </a:t>
            </a:r>
            <a:r>
              <a:rPr lang="en-US" b="1" dirty="0"/>
              <a:t>Cycle </a:t>
            </a:r>
            <a:r>
              <a:rPr lang="en-US" b="1" dirty="0" smtClean="0"/>
              <a:t>- Study</a:t>
            </a:r>
          </a:p>
        </p:txBody>
      </p:sp>
      <p:sp>
        <p:nvSpPr>
          <p:cNvPr id="6" name="Rectangle 5"/>
          <p:cNvSpPr/>
          <p:nvPr/>
        </p:nvSpPr>
        <p:spPr>
          <a:xfrm>
            <a:off x="415445" y="1735931"/>
            <a:ext cx="7337905" cy="1201867"/>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Continuing monitoring the measure</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Validating the performance and the due reports related to the complexity of the HPV series and cohort</a:t>
            </a:r>
          </a:p>
        </p:txBody>
      </p:sp>
    </p:spTree>
    <p:extLst>
      <p:ext uri="{BB962C8B-B14F-4D97-AF65-F5344CB8AC3E}">
        <p14:creationId xmlns:p14="http://schemas.microsoft.com/office/powerpoint/2010/main" val="3733002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905125" y="381000"/>
            <a:ext cx="4648200" cy="639763"/>
          </a:xfrm>
        </p:spPr>
        <p:txBody>
          <a:bodyPr/>
          <a:lstStyle/>
          <a:p>
            <a:pPr eaLnBrk="1" hangingPunct="1"/>
            <a:r>
              <a:rPr lang="en-US" b="1" dirty="0" smtClean="0"/>
              <a:t>Second PDSA </a:t>
            </a:r>
            <a:r>
              <a:rPr lang="en-US" b="1" dirty="0"/>
              <a:t>Cycle - </a:t>
            </a:r>
            <a:r>
              <a:rPr lang="en-US" b="1" dirty="0" smtClean="0"/>
              <a:t>Act</a:t>
            </a:r>
          </a:p>
        </p:txBody>
      </p:sp>
      <p:sp>
        <p:nvSpPr>
          <p:cNvPr id="2" name="Rectangle 1"/>
          <p:cNvSpPr/>
          <p:nvPr/>
        </p:nvSpPr>
        <p:spPr>
          <a:xfrm>
            <a:off x="406025" y="1658166"/>
            <a:ext cx="7951762" cy="2146742"/>
          </a:xfrm>
          <a:prstGeom prst="rect">
            <a:avLst/>
          </a:prstGeom>
        </p:spPr>
        <p:txBody>
          <a:bodyPr wrap="square">
            <a:spAutoFit/>
          </a:bodyPr>
          <a:lstStyle/>
          <a:p>
            <a:pPr eaLnBrk="0" fontAlgn="base" hangingPunct="0">
              <a:lnSpc>
                <a:spcPct val="115000"/>
              </a:lnSpc>
              <a:spcBef>
                <a:spcPts val="1800"/>
              </a:spcBef>
              <a:spcAft>
                <a:spcPct val="0"/>
              </a:spcAft>
            </a:pPr>
            <a:r>
              <a:rPr lang="en-US" kern="0" dirty="0" smtClean="0">
                <a:solidFill>
                  <a:srgbClr val="000000"/>
                </a:solidFill>
                <a:cs typeface="Arial" charset="0"/>
              </a:rPr>
              <a:t>Further initiatives to improve the project outcome:</a:t>
            </a:r>
          </a:p>
          <a:p>
            <a:pPr marL="800100" lvl="1"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Development and Implementation of “HPV Due Reports”</a:t>
            </a:r>
          </a:p>
          <a:p>
            <a:pPr marL="800100" lvl="1"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Staff coordination and planning on use of HPV Due reports for targeted outreach to girls needing 2</a:t>
            </a:r>
            <a:r>
              <a:rPr lang="en-US" kern="0" baseline="30000" dirty="0" smtClean="0">
                <a:solidFill>
                  <a:srgbClr val="000000"/>
                </a:solidFill>
                <a:cs typeface="Arial" charset="0"/>
              </a:rPr>
              <a:t>nd</a:t>
            </a:r>
            <a:r>
              <a:rPr lang="en-US" kern="0" dirty="0" smtClean="0">
                <a:solidFill>
                  <a:srgbClr val="000000"/>
                </a:solidFill>
                <a:cs typeface="Arial" charset="0"/>
              </a:rPr>
              <a:t> and 3</a:t>
            </a:r>
            <a:r>
              <a:rPr lang="en-US" kern="0" baseline="30000" dirty="0" smtClean="0">
                <a:solidFill>
                  <a:srgbClr val="000000"/>
                </a:solidFill>
                <a:cs typeface="Arial" charset="0"/>
              </a:rPr>
              <a:t>rd</a:t>
            </a:r>
            <a:r>
              <a:rPr lang="en-US" kern="0" dirty="0" smtClean="0">
                <a:solidFill>
                  <a:srgbClr val="000000"/>
                </a:solidFill>
                <a:cs typeface="Arial" charset="0"/>
              </a:rPr>
              <a:t> doses</a:t>
            </a:r>
          </a:p>
          <a:p>
            <a:pPr marL="800100" lvl="1"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Additional staff education on reports</a:t>
            </a:r>
            <a:endParaRPr lang="en-US" kern="0" dirty="0">
              <a:solidFill>
                <a:srgbClr val="000000"/>
              </a:solidFill>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870" y="4212288"/>
            <a:ext cx="3466346" cy="237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263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809875" y="428625"/>
            <a:ext cx="4648200" cy="639763"/>
          </a:xfrm>
        </p:spPr>
        <p:txBody>
          <a:bodyPr/>
          <a:lstStyle/>
          <a:p>
            <a:pPr eaLnBrk="1" hangingPunct="1"/>
            <a:r>
              <a:rPr lang="en-US" b="1" dirty="0" smtClean="0"/>
              <a:t>Third </a:t>
            </a:r>
            <a:r>
              <a:rPr lang="en-US" b="1" dirty="0"/>
              <a:t>PDSA Cycle - </a:t>
            </a:r>
            <a:r>
              <a:rPr lang="en-US" b="1" dirty="0" smtClean="0"/>
              <a:t>Plan</a:t>
            </a:r>
          </a:p>
        </p:txBody>
      </p:sp>
      <p:sp>
        <p:nvSpPr>
          <p:cNvPr id="2" name="Rectangle 1"/>
          <p:cNvSpPr/>
          <p:nvPr/>
        </p:nvSpPr>
        <p:spPr>
          <a:xfrm>
            <a:off x="485775" y="1793144"/>
            <a:ext cx="8372475" cy="3256276"/>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b="1" i="1" kern="0" dirty="0">
                <a:solidFill>
                  <a:srgbClr val="000000"/>
                </a:solidFill>
                <a:cs typeface="Arial" charset="0"/>
              </a:rPr>
              <a:t>Monthly performance monitoring shows measure close to target, but vulnerable due to low number of girls in the </a:t>
            </a:r>
            <a:r>
              <a:rPr lang="en-US" b="1" i="1" kern="0" dirty="0" smtClean="0">
                <a:solidFill>
                  <a:srgbClr val="000000"/>
                </a:solidFill>
                <a:cs typeface="Arial" charset="0"/>
              </a:rPr>
              <a:t>denominator</a:t>
            </a:r>
            <a:endParaRPr lang="en-US" kern="0" dirty="0" smtClean="0">
              <a:solidFill>
                <a:srgbClr val="000000"/>
              </a:solidFill>
              <a:cs typeface="Arial" charset="0"/>
            </a:endParaRPr>
          </a:p>
          <a:p>
            <a:pPr marL="342900" indent="-342900" eaLnBrk="0" fontAlgn="base" hangingPunct="0">
              <a:lnSpc>
                <a:spcPct val="115000"/>
              </a:lnSpc>
              <a:spcBef>
                <a:spcPts val="1200"/>
              </a:spcBef>
              <a:spcAft>
                <a:spcPct val="0"/>
              </a:spcAft>
              <a:buFont typeface="Wingdings" panose="05000000000000000000" pitchFamily="2" charset="2"/>
              <a:buChar char="Ø"/>
            </a:pPr>
            <a:r>
              <a:rPr lang="en-US" b="1" i="1" kern="0" dirty="0" smtClean="0">
                <a:solidFill>
                  <a:srgbClr val="000000"/>
                </a:solidFill>
                <a:cs typeface="Arial" charset="0"/>
              </a:rPr>
              <a:t>Data shows that not enough girls accept the vaccine the first time</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Two </a:t>
            </a:r>
            <a:r>
              <a:rPr lang="en-US" kern="0" dirty="0">
                <a:solidFill>
                  <a:srgbClr val="000000"/>
                </a:solidFill>
                <a:cs typeface="Arial" charset="0"/>
              </a:rPr>
              <a:t>campaigns developed:</a:t>
            </a:r>
          </a:p>
          <a:p>
            <a:pPr marL="788670" lvl="3" indent="-285750" eaLnBrk="0" fontAlgn="base" hangingPunct="0">
              <a:lnSpc>
                <a:spcPct val="115000"/>
              </a:lnSpc>
              <a:spcBef>
                <a:spcPts val="1200"/>
              </a:spcBef>
              <a:spcAft>
                <a:spcPct val="0"/>
              </a:spcAft>
              <a:buFontTx/>
              <a:buChar char="–"/>
            </a:pPr>
            <a:r>
              <a:rPr lang="en-US" b="1" dirty="0">
                <a:solidFill>
                  <a:srgbClr val="000000"/>
                </a:solidFill>
                <a:cs typeface="Times New Roman" pitchFamily="18" charset="0"/>
              </a:rPr>
              <a:t>Every Girl </a:t>
            </a:r>
            <a:r>
              <a:rPr lang="en-US" b="1" dirty="0" smtClean="0">
                <a:solidFill>
                  <a:srgbClr val="000000"/>
                </a:solidFill>
                <a:cs typeface="Times New Roman" pitchFamily="18" charset="0"/>
              </a:rPr>
              <a:t>Counts - </a:t>
            </a:r>
            <a:r>
              <a:rPr lang="en-US" dirty="0" smtClean="0">
                <a:solidFill>
                  <a:srgbClr val="000000"/>
                </a:solidFill>
                <a:cs typeface="Times New Roman" pitchFamily="18" charset="0"/>
              </a:rPr>
              <a:t>aggressive </a:t>
            </a:r>
            <a:r>
              <a:rPr lang="en-US" dirty="0">
                <a:solidFill>
                  <a:srgbClr val="000000"/>
                </a:solidFill>
                <a:cs typeface="Times New Roman" pitchFamily="18" charset="0"/>
              </a:rPr>
              <a:t>campaign to reach every single girl due for </a:t>
            </a:r>
            <a:r>
              <a:rPr lang="en-US" dirty="0" smtClean="0">
                <a:solidFill>
                  <a:srgbClr val="000000"/>
                </a:solidFill>
                <a:cs typeface="Times New Roman" pitchFamily="18" charset="0"/>
              </a:rPr>
              <a:t>3</a:t>
            </a:r>
            <a:r>
              <a:rPr lang="en-US" baseline="30000" dirty="0" smtClean="0">
                <a:solidFill>
                  <a:srgbClr val="000000"/>
                </a:solidFill>
                <a:cs typeface="Times New Roman" pitchFamily="18" charset="0"/>
              </a:rPr>
              <a:t>rd</a:t>
            </a:r>
            <a:r>
              <a:rPr lang="en-US" dirty="0" smtClean="0">
                <a:solidFill>
                  <a:srgbClr val="000000"/>
                </a:solidFill>
                <a:cs typeface="Times New Roman" pitchFamily="18" charset="0"/>
              </a:rPr>
              <a:t> HPV</a:t>
            </a:r>
            <a:endParaRPr lang="en-US" dirty="0">
              <a:solidFill>
                <a:srgbClr val="000000"/>
              </a:solidFill>
              <a:cs typeface="Times New Roman" pitchFamily="18" charset="0"/>
            </a:endParaRPr>
          </a:p>
          <a:p>
            <a:pPr marL="788670" lvl="3" indent="-285750" eaLnBrk="0" fontAlgn="base" hangingPunct="0">
              <a:lnSpc>
                <a:spcPct val="115000"/>
              </a:lnSpc>
              <a:spcBef>
                <a:spcPts val="1200"/>
              </a:spcBef>
              <a:spcAft>
                <a:spcPct val="0"/>
              </a:spcAft>
              <a:buFontTx/>
              <a:buChar char="–"/>
            </a:pPr>
            <a:r>
              <a:rPr lang="en-US" b="1" dirty="0">
                <a:solidFill>
                  <a:srgbClr val="000000"/>
                </a:solidFill>
                <a:cs typeface="Times New Roman" pitchFamily="18" charset="0"/>
              </a:rPr>
              <a:t>Be Strong! Don’t Back Down!  </a:t>
            </a:r>
            <a:r>
              <a:rPr lang="en-US" b="1" dirty="0" smtClean="0">
                <a:solidFill>
                  <a:srgbClr val="000000"/>
                </a:solidFill>
                <a:cs typeface="Times New Roman" pitchFamily="18" charset="0"/>
              </a:rPr>
              <a:t>- </a:t>
            </a:r>
            <a:r>
              <a:rPr lang="en-US" dirty="0" smtClean="0">
                <a:solidFill>
                  <a:srgbClr val="000000"/>
                </a:solidFill>
                <a:cs typeface="Times New Roman" pitchFamily="18" charset="0"/>
              </a:rPr>
              <a:t>scripting </a:t>
            </a:r>
            <a:r>
              <a:rPr lang="en-US" dirty="0">
                <a:solidFill>
                  <a:srgbClr val="000000"/>
                </a:solidFill>
                <a:cs typeface="Times New Roman" pitchFamily="18" charset="0"/>
              </a:rPr>
              <a:t>campaign to strengthen recommendation, increase acceptance of first dose and </a:t>
            </a:r>
            <a:r>
              <a:rPr lang="en-US" dirty="0" smtClean="0">
                <a:solidFill>
                  <a:srgbClr val="000000"/>
                </a:solidFill>
                <a:cs typeface="Times New Roman" pitchFamily="18" charset="0"/>
              </a:rPr>
              <a:t>denominator</a:t>
            </a:r>
            <a:endParaRPr lang="en-US" dirty="0">
              <a:solidFill>
                <a:srgbClr val="000000"/>
              </a:solidFill>
              <a:cs typeface="Times New Roman" pitchFamily="18" charset="0"/>
            </a:endParaRPr>
          </a:p>
        </p:txBody>
      </p:sp>
    </p:spTree>
    <p:extLst>
      <p:ext uri="{BB962C8B-B14F-4D97-AF65-F5344CB8AC3E}">
        <p14:creationId xmlns:p14="http://schemas.microsoft.com/office/powerpoint/2010/main" val="2573127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3000375" y="371475"/>
            <a:ext cx="4648200" cy="639763"/>
          </a:xfrm>
        </p:spPr>
        <p:txBody>
          <a:bodyPr/>
          <a:lstStyle/>
          <a:p>
            <a:pPr eaLnBrk="1" hangingPunct="1"/>
            <a:r>
              <a:rPr lang="en-US" b="1" dirty="0" smtClean="0"/>
              <a:t>Third </a:t>
            </a:r>
            <a:r>
              <a:rPr lang="en-US" b="1" dirty="0"/>
              <a:t>PDSA Cycle - Do</a:t>
            </a:r>
            <a:endParaRPr lang="en-US" b="1" dirty="0" smtClean="0"/>
          </a:p>
        </p:txBody>
      </p:sp>
      <p:sp>
        <p:nvSpPr>
          <p:cNvPr id="17414" name="Rectangle 6"/>
          <p:cNvSpPr>
            <a:spLocks noGrp="1" noChangeArrowheads="1"/>
          </p:cNvSpPr>
          <p:nvPr>
            <p:ph type="body" sz="half" idx="4294967295"/>
          </p:nvPr>
        </p:nvSpPr>
        <p:spPr>
          <a:xfrm>
            <a:off x="2743200" y="4000500"/>
            <a:ext cx="6248400" cy="2209800"/>
          </a:xfrm>
        </p:spPr>
        <p:txBody>
          <a:bodyPr/>
          <a:lstStyle/>
          <a:p>
            <a:pPr marL="0" indent="0">
              <a:lnSpc>
                <a:spcPct val="90000"/>
              </a:lnSpc>
              <a:buFontTx/>
              <a:buChar char="•"/>
            </a:pPr>
            <a:endParaRPr lang="en-US" sz="1600" dirty="0" smtClean="0"/>
          </a:p>
          <a:p>
            <a:pPr marL="0" indent="0">
              <a:lnSpc>
                <a:spcPct val="90000"/>
              </a:lnSpc>
              <a:buFontTx/>
              <a:buChar char="•"/>
            </a:pPr>
            <a:endParaRPr lang="en-US" sz="1600" dirty="0" smtClean="0"/>
          </a:p>
        </p:txBody>
      </p:sp>
      <p:sp>
        <p:nvSpPr>
          <p:cNvPr id="2" name="Rectangle 1"/>
          <p:cNvSpPr/>
          <p:nvPr/>
        </p:nvSpPr>
        <p:spPr>
          <a:xfrm>
            <a:off x="406025" y="1675368"/>
            <a:ext cx="7951762" cy="1801134"/>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Clinic wide education on the “Every Girl Counts”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Providers initiate scripting</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Daily email “message blasts”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Weekly Affirmation  Messages </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 t="22376" r="81638" b="48505"/>
          <a:stretch/>
        </p:blipFill>
        <p:spPr bwMode="auto">
          <a:xfrm>
            <a:off x="4540469" y="3272002"/>
            <a:ext cx="3231931" cy="299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747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981325" y="371475"/>
            <a:ext cx="4648200" cy="639763"/>
          </a:xfrm>
        </p:spPr>
        <p:txBody>
          <a:bodyPr/>
          <a:lstStyle/>
          <a:p>
            <a:pPr eaLnBrk="1" hangingPunct="1"/>
            <a:r>
              <a:rPr lang="en-US" b="1" dirty="0" smtClean="0"/>
              <a:t>Third </a:t>
            </a:r>
            <a:r>
              <a:rPr lang="en-US" b="1" dirty="0"/>
              <a:t>PDSA Cycle - Study</a:t>
            </a:r>
            <a:endParaRPr lang="en-US" dirty="0" smtClean="0"/>
          </a:p>
        </p:txBody>
      </p:sp>
      <p:sp>
        <p:nvSpPr>
          <p:cNvPr id="17414" name="Rectangle 6"/>
          <p:cNvSpPr>
            <a:spLocks noGrp="1" noChangeArrowheads="1"/>
          </p:cNvSpPr>
          <p:nvPr>
            <p:ph type="body" sz="half" idx="4294967295"/>
          </p:nvPr>
        </p:nvSpPr>
        <p:spPr>
          <a:xfrm>
            <a:off x="2743200" y="4000500"/>
            <a:ext cx="6248400" cy="2209800"/>
          </a:xfrm>
        </p:spPr>
        <p:txBody>
          <a:bodyPr/>
          <a:lstStyle/>
          <a:p>
            <a:pPr marL="0" indent="0">
              <a:lnSpc>
                <a:spcPct val="90000"/>
              </a:lnSpc>
              <a:buFontTx/>
              <a:buChar char="•"/>
            </a:pPr>
            <a:endParaRPr lang="en-US" sz="1600" dirty="0" smtClean="0"/>
          </a:p>
          <a:p>
            <a:pPr marL="0" indent="0">
              <a:lnSpc>
                <a:spcPct val="90000"/>
              </a:lnSpc>
              <a:buFontTx/>
              <a:buChar char="•"/>
            </a:pPr>
            <a:endParaRPr lang="en-US" sz="1600" dirty="0" smtClean="0"/>
          </a:p>
        </p:txBody>
      </p:sp>
      <p:sp>
        <p:nvSpPr>
          <p:cNvPr id="2" name="Rectangle 1"/>
          <p:cNvSpPr/>
          <p:nvPr/>
        </p:nvSpPr>
        <p:spPr>
          <a:xfrm>
            <a:off x="406025" y="1872549"/>
            <a:ext cx="4470775" cy="2515176"/>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smtClean="0">
                <a:solidFill>
                  <a:srgbClr val="000000"/>
                </a:solidFill>
                <a:cs typeface="Arial" charset="0"/>
              </a:rPr>
              <a:t>Weekly </a:t>
            </a:r>
            <a:r>
              <a:rPr lang="en-US" kern="0" dirty="0">
                <a:solidFill>
                  <a:srgbClr val="000000"/>
                </a:solidFill>
                <a:cs typeface="Arial" charset="0"/>
              </a:rPr>
              <a:t>performance measurement</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Increase schedule vigilance</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Daily monitoring of schedules for HPV “no show visits” to take further action in scheduling and outreach</a:t>
            </a:r>
          </a:p>
          <a:p>
            <a:pPr marL="342900" indent="-342900" eaLnBrk="0" fontAlgn="base" hangingPunct="0">
              <a:lnSpc>
                <a:spcPct val="115000"/>
              </a:lnSpc>
              <a:spcBef>
                <a:spcPts val="1800"/>
              </a:spcBef>
              <a:spcAft>
                <a:spcPct val="0"/>
              </a:spcAft>
              <a:buFontTx/>
              <a:buChar char="•"/>
            </a:pPr>
            <a:endParaRPr lang="en-US" kern="0" dirty="0" smtClean="0">
              <a:solidFill>
                <a:srgbClr val="000000"/>
              </a:solidFill>
              <a:cs typeface="Arial" charset="0"/>
            </a:endParaRPr>
          </a:p>
        </p:txBody>
      </p:sp>
      <p:pic>
        <p:nvPicPr>
          <p:cNvPr id="6" name="Picture 5"/>
          <p:cNvPicPr>
            <a:picLocks noChangeAspect="1" noChangeArrowheads="1"/>
          </p:cNvPicPr>
          <p:nvPr/>
        </p:nvPicPr>
        <p:blipFill>
          <a:blip r:embed="rId2"/>
          <a:stretch>
            <a:fillRect/>
          </a:stretch>
        </p:blipFill>
        <p:spPr>
          <a:xfrm>
            <a:off x="5105401" y="1872549"/>
            <a:ext cx="3125060" cy="4166748"/>
          </a:xfrm>
          <a:prstGeom prst="rect">
            <a:avLst/>
          </a:prstGeom>
          <a:noFill/>
        </p:spPr>
      </p:pic>
    </p:spTree>
    <p:extLst>
      <p:ext uri="{BB962C8B-B14F-4D97-AF65-F5344CB8AC3E}">
        <p14:creationId xmlns:p14="http://schemas.microsoft.com/office/powerpoint/2010/main" val="1094021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Presenters </a:t>
            </a:r>
          </a:p>
        </p:txBody>
      </p:sp>
      <p:sp>
        <p:nvSpPr>
          <p:cNvPr id="3" name="Content Placeholder 2"/>
          <p:cNvSpPr>
            <a:spLocks noGrp="1"/>
          </p:cNvSpPr>
          <p:nvPr>
            <p:ph sz="half" idx="1"/>
          </p:nvPr>
        </p:nvSpPr>
        <p:spPr>
          <a:xfrm>
            <a:off x="301752" y="1371600"/>
            <a:ext cx="4038600" cy="4953000"/>
          </a:xfrm>
        </p:spPr>
        <p:txBody>
          <a:bodyPr>
            <a:noAutofit/>
          </a:bodyPr>
          <a:lstStyle/>
          <a:p>
            <a:pPr marL="0" indent="0">
              <a:spcBef>
                <a:spcPts val="0"/>
              </a:spcBef>
              <a:buNone/>
            </a:pPr>
            <a:endParaRPr lang="en-US" sz="1600" dirty="0" smtClean="0">
              <a:latin typeface="Times New Roman" panose="02020603050405020304" pitchFamily="18" charset="0"/>
              <a:cs typeface="Times New Roman" panose="02020603050405020304" pitchFamily="18" charset="0"/>
            </a:endParaRPr>
          </a:p>
          <a:p>
            <a:pPr>
              <a:spcBef>
                <a:spcPts val="0"/>
              </a:spcBef>
            </a:pPr>
            <a:r>
              <a:rPr lang="en-US" sz="1600" b="1" dirty="0" smtClean="0">
                <a:latin typeface="Times New Roman" panose="02020603050405020304" pitchFamily="18" charset="0"/>
                <a:cs typeface="Times New Roman" panose="02020603050405020304" pitchFamily="18" charset="0"/>
              </a:rPr>
              <a:t>PDSA – Forensic Diversion Unit </a:t>
            </a:r>
          </a:p>
          <a:p>
            <a:pPr marL="274320" lvl="1" indent="0">
              <a:spcBef>
                <a:spcPts val="0"/>
              </a:spcBef>
              <a:buNone/>
            </a:pPr>
            <a:r>
              <a:rPr lang="en-US" sz="1600" dirty="0" smtClean="0">
                <a:solidFill>
                  <a:schemeClr val="tx1"/>
                </a:solidFill>
                <a:latin typeface="Times New Roman" panose="02020603050405020304" pitchFamily="18" charset="0"/>
                <a:cs typeface="Times New Roman" panose="02020603050405020304" pitchFamily="18" charset="0"/>
              </a:rPr>
              <a:t>Dallas </a:t>
            </a:r>
            <a:r>
              <a:rPr lang="en-US" sz="1600" dirty="0">
                <a:solidFill>
                  <a:schemeClr val="tx1"/>
                </a:solidFill>
                <a:latin typeface="Times New Roman" panose="02020603050405020304" pitchFamily="18" charset="0"/>
                <a:cs typeface="Times New Roman" panose="02020603050405020304" pitchFamily="18" charset="0"/>
              </a:rPr>
              <a:t>County </a:t>
            </a:r>
            <a:endParaRPr lang="en-US" sz="1600" dirty="0" smtClean="0">
              <a:solidFill>
                <a:schemeClr val="tx1"/>
              </a:solidFill>
              <a:latin typeface="Times New Roman" panose="02020603050405020304" pitchFamily="18" charset="0"/>
              <a:cs typeface="Times New Roman" panose="02020603050405020304" pitchFamily="18" charset="0"/>
            </a:endParaRPr>
          </a:p>
          <a:p>
            <a:pPr marL="274320" lvl="1" indent="0">
              <a:spcBef>
                <a:spcPts val="0"/>
              </a:spcBef>
              <a:buNone/>
            </a:pPr>
            <a:r>
              <a:rPr lang="en-US" sz="1600" b="1" i="1" dirty="0" smtClean="0">
                <a:solidFill>
                  <a:schemeClr val="tx1"/>
                </a:solidFill>
                <a:latin typeface="Times New Roman" panose="02020603050405020304" pitchFamily="18" charset="0"/>
                <a:cs typeface="Times New Roman" panose="02020603050405020304" pitchFamily="18" charset="0"/>
              </a:rPr>
              <a:t>Charlene </a:t>
            </a:r>
            <a:r>
              <a:rPr lang="en-US" sz="1600" b="1" i="1" dirty="0">
                <a:solidFill>
                  <a:schemeClr val="tx1"/>
                </a:solidFill>
                <a:latin typeface="Times New Roman" panose="02020603050405020304" pitchFamily="18" charset="0"/>
                <a:cs typeface="Times New Roman" panose="02020603050405020304" pitchFamily="18" charset="0"/>
              </a:rPr>
              <a:t>Randolph, CSP Project Manager</a:t>
            </a:r>
          </a:p>
          <a:p>
            <a:pPr marL="274320" lvl="1" indent="0">
              <a:spcBef>
                <a:spcPts val="0"/>
              </a:spcBef>
              <a:buNone/>
            </a:pPr>
            <a:r>
              <a:rPr lang="en-US" sz="1600" dirty="0" smtClean="0">
                <a:solidFill>
                  <a:srgbClr val="00B0F0"/>
                </a:solidFill>
                <a:latin typeface="Times New Roman" panose="02020603050405020304" pitchFamily="18" charset="0"/>
                <a:cs typeface="Times New Roman" panose="02020603050405020304" pitchFamily="18" charset="0"/>
                <a:hlinkClick r:id="rId3"/>
              </a:rPr>
              <a:t>Charlene.randolph@dallascounty.org</a:t>
            </a:r>
            <a:endParaRPr lang="en-US" sz="1600" dirty="0" smtClean="0">
              <a:solidFill>
                <a:srgbClr val="00B0F0"/>
              </a:solidFill>
              <a:latin typeface="Times New Roman" panose="02020603050405020304" pitchFamily="18" charset="0"/>
              <a:cs typeface="Times New Roman" panose="02020603050405020304" pitchFamily="18" charset="0"/>
            </a:endParaRPr>
          </a:p>
          <a:p>
            <a:pPr marL="274320" lvl="1" indent="0">
              <a:spcBef>
                <a:spcPts val="0"/>
              </a:spcBef>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274320" lvl="1" indent="0">
              <a:spcBef>
                <a:spcPts val="0"/>
              </a:spcBef>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a:spcBef>
                <a:spcPts val="0"/>
              </a:spcBef>
            </a:pPr>
            <a:r>
              <a:rPr lang="en-US" sz="1600" b="1" dirty="0" smtClean="0">
                <a:latin typeface="Times New Roman" panose="02020603050405020304" pitchFamily="18" charset="0"/>
                <a:cs typeface="Times New Roman" panose="02020603050405020304" pitchFamily="18" charset="0"/>
              </a:rPr>
              <a:t>Medication Therapy Management</a:t>
            </a:r>
          </a:p>
          <a:p>
            <a:pPr marL="274320" lvl="1" indent="0">
              <a:spcBef>
                <a:spcPts val="0"/>
              </a:spcBef>
              <a:buNone/>
            </a:pPr>
            <a:r>
              <a:rPr lang="en-US" sz="1600" dirty="0" smtClean="0">
                <a:solidFill>
                  <a:schemeClr val="tx1"/>
                </a:solidFill>
                <a:latin typeface="Times New Roman" panose="02020603050405020304" pitchFamily="18" charset="0"/>
                <a:cs typeface="Times New Roman" panose="02020603050405020304" pitchFamily="18" charset="0"/>
              </a:rPr>
              <a:t>Parkland Health &amp; Hospital System</a:t>
            </a:r>
          </a:p>
          <a:p>
            <a:pPr marL="274320" lvl="1" indent="0">
              <a:spcBef>
                <a:spcPts val="0"/>
              </a:spcBef>
              <a:buNone/>
            </a:pPr>
            <a:r>
              <a:rPr lang="en-US" sz="1600" b="1" i="1" dirty="0" smtClean="0">
                <a:solidFill>
                  <a:schemeClr val="tx1"/>
                </a:solidFill>
                <a:latin typeface="Times New Roman" panose="02020603050405020304" pitchFamily="18" charset="0"/>
                <a:cs typeface="Times New Roman" panose="02020603050405020304" pitchFamily="18" charset="0"/>
              </a:rPr>
              <a:t>Kristen </a:t>
            </a:r>
            <a:r>
              <a:rPr lang="en-US" sz="1600" b="1" i="1" dirty="0" err="1">
                <a:solidFill>
                  <a:schemeClr val="tx1"/>
                </a:solidFill>
                <a:latin typeface="Times New Roman" panose="02020603050405020304" pitchFamily="18" charset="0"/>
                <a:cs typeface="Times New Roman" panose="02020603050405020304" pitchFamily="18" charset="0"/>
              </a:rPr>
              <a:t>Snackey</a:t>
            </a:r>
            <a:r>
              <a:rPr lang="en-US" sz="1600" b="1" i="1" dirty="0">
                <a:solidFill>
                  <a:schemeClr val="tx1"/>
                </a:solidFill>
                <a:latin typeface="Times New Roman" panose="02020603050405020304" pitchFamily="18" charset="0"/>
                <a:cs typeface="Times New Roman" panose="02020603050405020304" pitchFamily="18" charset="0"/>
              </a:rPr>
              <a:t> Alvarez, </a:t>
            </a:r>
            <a:r>
              <a:rPr lang="en-US" sz="1600" b="1" i="1" dirty="0" err="1">
                <a:solidFill>
                  <a:schemeClr val="tx1"/>
                </a:solidFill>
                <a:latin typeface="Times New Roman" panose="02020603050405020304" pitchFamily="18" charset="0"/>
                <a:cs typeface="Times New Roman" panose="02020603050405020304" pitchFamily="18" charset="0"/>
              </a:rPr>
              <a:t>PharmD</a:t>
            </a:r>
            <a:r>
              <a:rPr lang="en-US" sz="1600" b="1" i="1" dirty="0">
                <a:solidFill>
                  <a:schemeClr val="tx1"/>
                </a:solidFill>
                <a:latin typeface="Times New Roman" panose="02020603050405020304" pitchFamily="18" charset="0"/>
                <a:cs typeface="Times New Roman" panose="02020603050405020304" pitchFamily="18" charset="0"/>
              </a:rPr>
              <a:t>, BCPS</a:t>
            </a:r>
          </a:p>
          <a:p>
            <a:pPr marL="274320" lvl="2" indent="0">
              <a:spcBef>
                <a:spcPts val="0"/>
              </a:spcBef>
              <a:buNone/>
            </a:pPr>
            <a:r>
              <a:rPr lang="en-US" sz="1600" b="1" i="1" dirty="0">
                <a:latin typeface="Times New Roman" panose="02020603050405020304" pitchFamily="18" charset="0"/>
                <a:cs typeface="Times New Roman" panose="02020603050405020304" pitchFamily="18" charset="0"/>
              </a:rPr>
              <a:t>Sr. Clinical Pharmacy Specialist Hospitalist Service</a:t>
            </a:r>
          </a:p>
          <a:p>
            <a:pPr marL="274320" lvl="2" indent="0">
              <a:spcBef>
                <a:spcPts val="0"/>
              </a:spcBef>
              <a:buNone/>
            </a:pPr>
            <a:r>
              <a:rPr lang="en-US" sz="1600" b="1" i="1" dirty="0">
                <a:latin typeface="Times New Roman" panose="02020603050405020304" pitchFamily="18" charset="0"/>
                <a:cs typeface="Times New Roman" panose="02020603050405020304" pitchFamily="18" charset="0"/>
              </a:rPr>
              <a:t>Assistant Professor Internal Medicine-Hospitalists</a:t>
            </a:r>
          </a:p>
          <a:p>
            <a:pPr marL="274320" lvl="2" indent="0">
              <a:spcBef>
                <a:spcPts val="0"/>
              </a:spcBef>
              <a:buNone/>
            </a:pPr>
            <a:r>
              <a:rPr lang="en-US" sz="1600" dirty="0">
                <a:latin typeface="Times New Roman" panose="02020603050405020304" pitchFamily="18" charset="0"/>
                <a:cs typeface="Times New Roman" panose="02020603050405020304" pitchFamily="18" charset="0"/>
                <a:hlinkClick r:id="rId4"/>
              </a:rPr>
              <a:t>Kristin.Alvarez@phhs.org</a:t>
            </a:r>
            <a:endParaRPr lang="en-US" sz="1600" dirty="0">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724400" y="1371600"/>
            <a:ext cx="4191000" cy="4953000"/>
          </a:xfrm>
        </p:spPr>
        <p:txBody>
          <a:bodyPr>
            <a:normAutofit/>
          </a:bodyPr>
          <a:lstStyle/>
          <a:p>
            <a:pPr>
              <a:spcBef>
                <a:spcPts val="0"/>
              </a:spcBef>
            </a:pPr>
            <a:endParaRPr lang="en-US" sz="1600" dirty="0" smtClean="0">
              <a:latin typeface="Times New Roman" panose="02020603050405020304" pitchFamily="18" charset="0"/>
              <a:cs typeface="Times New Roman" panose="02020603050405020304" pitchFamily="18" charset="0"/>
            </a:endParaRPr>
          </a:p>
          <a:p>
            <a:pPr>
              <a:spcBef>
                <a:spcPts val="0"/>
              </a:spcBef>
            </a:pPr>
            <a:r>
              <a:rPr lang="en-US" sz="1600" b="1" dirty="0" smtClean="0">
                <a:latin typeface="Times New Roman" panose="02020603050405020304" pitchFamily="18" charset="0"/>
                <a:cs typeface="Times New Roman" panose="02020603050405020304" pitchFamily="18" charset="0"/>
              </a:rPr>
              <a:t>Every </a:t>
            </a:r>
            <a:r>
              <a:rPr lang="en-US" sz="1600" b="1" dirty="0">
                <a:latin typeface="Times New Roman" panose="02020603050405020304" pitchFamily="18" charset="0"/>
                <a:cs typeface="Times New Roman" panose="02020603050405020304" pitchFamily="18" charset="0"/>
              </a:rPr>
              <a:t>Girl Counts: PDSA Cycles to Increase HPV Series Completion in African American Girls</a:t>
            </a:r>
          </a:p>
          <a:p>
            <a:pPr lvl="1">
              <a:spcBef>
                <a:spcPts val="0"/>
              </a:spcBef>
              <a:buNone/>
            </a:pPr>
            <a:r>
              <a:rPr lang="en-US" sz="1600" dirty="0">
                <a:solidFill>
                  <a:schemeClr val="tx1"/>
                </a:solidFill>
                <a:latin typeface="Times New Roman" panose="02020603050405020304" pitchFamily="18" charset="0"/>
                <a:cs typeface="Times New Roman" panose="02020603050405020304" pitchFamily="18" charset="0"/>
              </a:rPr>
              <a:t>Parkland Health &amp; Hospital System</a:t>
            </a:r>
          </a:p>
          <a:p>
            <a:pPr lvl="1">
              <a:spcBef>
                <a:spcPts val="0"/>
              </a:spcBef>
              <a:buNone/>
            </a:pPr>
            <a:r>
              <a:rPr lang="en-US" sz="1600" b="1" i="1" dirty="0">
                <a:solidFill>
                  <a:schemeClr val="tx1"/>
                </a:solidFill>
                <a:latin typeface="Times New Roman" panose="02020603050405020304" pitchFamily="18" charset="0"/>
                <a:cs typeface="Times New Roman" panose="02020603050405020304" pitchFamily="18" charset="0"/>
              </a:rPr>
              <a:t>Teresa Garry, RN </a:t>
            </a:r>
          </a:p>
          <a:p>
            <a:pPr lvl="1">
              <a:spcBef>
                <a:spcPts val="0"/>
              </a:spcBef>
              <a:buNone/>
            </a:pPr>
            <a:r>
              <a:rPr lang="en-US" sz="1600" b="1" i="1" dirty="0">
                <a:solidFill>
                  <a:schemeClr val="tx1"/>
                </a:solidFill>
                <a:latin typeface="Times New Roman" panose="02020603050405020304" pitchFamily="18" charset="0"/>
                <a:cs typeface="Times New Roman" panose="02020603050405020304" pitchFamily="18" charset="0"/>
              </a:rPr>
              <a:t>Community Oriented Primary Care</a:t>
            </a:r>
          </a:p>
          <a:p>
            <a:pPr lvl="1">
              <a:spcBef>
                <a:spcPts val="0"/>
              </a:spcBef>
              <a:buNone/>
            </a:pPr>
            <a:r>
              <a:rPr lang="en-US" sz="1600" dirty="0">
                <a:solidFill>
                  <a:srgbClr val="00B0F0"/>
                </a:solidFill>
                <a:latin typeface="Times New Roman" panose="02020603050405020304" pitchFamily="18" charset="0"/>
                <a:cs typeface="Times New Roman" panose="02020603050405020304" pitchFamily="18" charset="0"/>
                <a:hlinkClick r:id="rId5"/>
              </a:rPr>
              <a:t>Teresa.garry@phhs.org</a:t>
            </a:r>
            <a:endParaRPr lang="en-US" sz="1600" dirty="0">
              <a:solidFill>
                <a:srgbClr val="00B0F0"/>
              </a:solidFill>
              <a:latin typeface="Times New Roman" panose="02020603050405020304" pitchFamily="18" charset="0"/>
              <a:cs typeface="Times New Roman" panose="02020603050405020304" pitchFamily="18" charset="0"/>
            </a:endParaRPr>
          </a:p>
          <a:p>
            <a:pPr lvl="1">
              <a:spcBef>
                <a:spcPts val="0"/>
              </a:spcBef>
              <a:buNone/>
            </a:pPr>
            <a:endParaRPr lang="en-US" sz="1600" dirty="0">
              <a:solidFill>
                <a:srgbClr val="00B0F0"/>
              </a:solidFill>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a:p>
            <a:pPr>
              <a:spcBef>
                <a:spcPts val="0"/>
              </a:spcBef>
              <a:defRPr/>
            </a:pPr>
            <a:r>
              <a:rPr lang="en-US" sz="1600" b="1" dirty="0">
                <a:latin typeface="Times New Roman" panose="02020603050405020304" pitchFamily="18" charset="0"/>
                <a:cs typeface="Times New Roman" panose="02020603050405020304" pitchFamily="18" charset="0"/>
              </a:rPr>
              <a:t>JPS Behavioral Health Integration Model</a:t>
            </a:r>
          </a:p>
          <a:p>
            <a:pPr marL="274320" lvl="1" indent="0">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JPS Health Network</a:t>
            </a:r>
          </a:p>
          <a:p>
            <a:pPr marL="274320" lvl="1" indent="0">
              <a:spcBef>
                <a:spcPts val="0"/>
              </a:spcBef>
              <a:buNone/>
              <a:defRPr/>
            </a:pPr>
            <a:r>
              <a:rPr lang="en-US" sz="1600" b="1" i="1" dirty="0">
                <a:solidFill>
                  <a:schemeClr val="tx1"/>
                </a:solidFill>
                <a:latin typeface="Times New Roman" panose="02020603050405020304" pitchFamily="18" charset="0"/>
                <a:cs typeface="Times New Roman" panose="02020603050405020304" pitchFamily="18" charset="0"/>
              </a:rPr>
              <a:t>Chris Wall, RN-BC, BSN</a:t>
            </a:r>
          </a:p>
          <a:p>
            <a:pPr marL="274320" lvl="1" indent="0">
              <a:spcBef>
                <a:spcPts val="0"/>
              </a:spcBef>
              <a:buNone/>
              <a:defRPr/>
            </a:pPr>
            <a:r>
              <a:rPr lang="en-US" sz="1600" b="1" i="1" dirty="0">
                <a:solidFill>
                  <a:schemeClr val="tx1"/>
                </a:solidFill>
                <a:latin typeface="Times New Roman" panose="02020603050405020304" pitchFamily="18" charset="0"/>
                <a:cs typeface="Times New Roman" panose="02020603050405020304" pitchFamily="18" charset="0"/>
              </a:rPr>
              <a:t>Behavioral Health Project Director</a:t>
            </a:r>
          </a:p>
          <a:p>
            <a:pPr marL="274320" lvl="1" indent="0">
              <a:spcBef>
                <a:spcPts val="0"/>
              </a:spcBef>
              <a:buNone/>
              <a:defRPr/>
            </a:pPr>
            <a:r>
              <a:rPr lang="en-US" sz="1600" u="sng" dirty="0">
                <a:hlinkClick r:id="rId6"/>
              </a:rPr>
              <a:t>cwall@jpshealth.org</a:t>
            </a:r>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4840519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02" y="183286"/>
            <a:ext cx="5767387" cy="1028700"/>
          </a:xfrm>
        </p:spPr>
        <p:txBody>
          <a:bodyPr/>
          <a:lstStyle/>
          <a:p>
            <a:r>
              <a:rPr lang="en-US" dirty="0" smtClean="0"/>
              <a:t>	</a:t>
            </a:r>
            <a:r>
              <a:rPr lang="en-US" b="1" dirty="0"/>
              <a:t> </a:t>
            </a:r>
            <a:r>
              <a:rPr lang="en-US" b="1" dirty="0" smtClean="0"/>
              <a:t>Third </a:t>
            </a:r>
            <a:r>
              <a:rPr lang="en-US" b="1" dirty="0"/>
              <a:t>PDSA Cycle </a:t>
            </a:r>
            <a:r>
              <a:rPr lang="en-US" b="1" dirty="0" smtClean="0"/>
              <a:t>- Act</a:t>
            </a:r>
            <a:endParaRPr lang="en-US" dirty="0"/>
          </a:p>
        </p:txBody>
      </p:sp>
      <p:pic>
        <p:nvPicPr>
          <p:cNvPr id="1026"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13333" b="12222"/>
          <a:stretch/>
        </p:blipFill>
        <p:spPr bwMode="auto">
          <a:xfrm>
            <a:off x="2213866" y="4162425"/>
            <a:ext cx="4827236"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166" y="1225118"/>
            <a:ext cx="4168065" cy="277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455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9075"/>
            <a:ext cx="6962775" cy="1028700"/>
          </a:xfrm>
        </p:spPr>
        <p:txBody>
          <a:bodyPr/>
          <a:lstStyle/>
          <a:p>
            <a:r>
              <a:rPr lang="en-US" b="1" dirty="0" smtClean="0"/>
              <a:t>Third PDSA </a:t>
            </a:r>
            <a:r>
              <a:rPr lang="en-US" b="1" dirty="0"/>
              <a:t>Cycle - Act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517" r="-31026"/>
          <a:stretch/>
        </p:blipFill>
        <p:spPr bwMode="auto">
          <a:xfrm>
            <a:off x="22125214" y="0"/>
            <a:ext cx="14450785"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629" t="18130" r="8317"/>
          <a:stretch/>
        </p:blipFill>
        <p:spPr bwMode="auto">
          <a:xfrm>
            <a:off x="1796810" y="1340571"/>
            <a:ext cx="6166090" cy="524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771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State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1" y="1666876"/>
            <a:ext cx="8958264"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64820" y="2971800"/>
            <a:ext cx="3116580" cy="1790700"/>
          </a:xfrm>
          <a:prstGeom prst="roundRect">
            <a:avLst>
              <a:gd name="adj" fmla="val 6880"/>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Rounded Rectangle 6"/>
          <p:cNvSpPr/>
          <p:nvPr/>
        </p:nvSpPr>
        <p:spPr>
          <a:xfrm>
            <a:off x="3642360" y="2971800"/>
            <a:ext cx="1844040" cy="1790700"/>
          </a:xfrm>
          <a:prstGeom prst="roundRect">
            <a:avLst>
              <a:gd name="adj" fmla="val 6880"/>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Rounded Rectangle 7"/>
          <p:cNvSpPr/>
          <p:nvPr/>
        </p:nvSpPr>
        <p:spPr>
          <a:xfrm>
            <a:off x="5509260" y="2971800"/>
            <a:ext cx="1386840" cy="1790700"/>
          </a:xfrm>
          <a:prstGeom prst="roundRect">
            <a:avLst>
              <a:gd name="adj" fmla="val 6880"/>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TextBox 4"/>
          <p:cNvSpPr txBox="1"/>
          <p:nvPr/>
        </p:nvSpPr>
        <p:spPr>
          <a:xfrm>
            <a:off x="1287780" y="2718674"/>
            <a:ext cx="1607820" cy="307777"/>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5B027A">
                    <a:lumMod val="60000"/>
                    <a:lumOff val="40000"/>
                  </a:srgbClr>
                </a:solidFill>
                <a:cs typeface="Arial" charset="0"/>
              </a:rPr>
              <a:t>PDSA I</a:t>
            </a:r>
            <a:endParaRPr lang="en-US" sz="1400" b="1" dirty="0">
              <a:solidFill>
                <a:srgbClr val="5B027A">
                  <a:lumMod val="60000"/>
                  <a:lumOff val="40000"/>
                </a:srgbClr>
              </a:solidFill>
              <a:cs typeface="Arial" charset="0"/>
            </a:endParaRPr>
          </a:p>
        </p:txBody>
      </p:sp>
      <p:sp>
        <p:nvSpPr>
          <p:cNvPr id="10" name="TextBox 9"/>
          <p:cNvSpPr txBox="1"/>
          <p:nvPr/>
        </p:nvSpPr>
        <p:spPr>
          <a:xfrm>
            <a:off x="3802380" y="2718674"/>
            <a:ext cx="1607820" cy="307777"/>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5B027A">
                    <a:lumMod val="60000"/>
                    <a:lumOff val="40000"/>
                  </a:srgbClr>
                </a:solidFill>
                <a:cs typeface="Arial" charset="0"/>
              </a:rPr>
              <a:t>PDSA II</a:t>
            </a:r>
            <a:endParaRPr lang="en-US" sz="1400" b="1" dirty="0">
              <a:solidFill>
                <a:srgbClr val="5B027A">
                  <a:lumMod val="60000"/>
                  <a:lumOff val="40000"/>
                </a:srgbClr>
              </a:solidFill>
              <a:cs typeface="Arial" charset="0"/>
            </a:endParaRPr>
          </a:p>
        </p:txBody>
      </p:sp>
      <p:sp>
        <p:nvSpPr>
          <p:cNvPr id="11" name="TextBox 10"/>
          <p:cNvSpPr txBox="1"/>
          <p:nvPr/>
        </p:nvSpPr>
        <p:spPr>
          <a:xfrm>
            <a:off x="5398770" y="2718673"/>
            <a:ext cx="1607820" cy="307777"/>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5B027A">
                    <a:lumMod val="60000"/>
                    <a:lumOff val="40000"/>
                  </a:srgbClr>
                </a:solidFill>
                <a:cs typeface="Arial" charset="0"/>
              </a:rPr>
              <a:t>PDSA III</a:t>
            </a:r>
            <a:endParaRPr lang="en-US" sz="1400" b="1" dirty="0">
              <a:solidFill>
                <a:srgbClr val="5B027A">
                  <a:lumMod val="60000"/>
                  <a:lumOff val="40000"/>
                </a:srgbClr>
              </a:solidFill>
              <a:cs typeface="Arial" charset="0"/>
            </a:endParaRPr>
          </a:p>
        </p:txBody>
      </p:sp>
    </p:spTree>
    <p:extLst>
      <p:ext uri="{BB962C8B-B14F-4D97-AF65-F5344CB8AC3E}">
        <p14:creationId xmlns:p14="http://schemas.microsoft.com/office/powerpoint/2010/main" val="3818401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eaLnBrk="1" hangingPunct="1"/>
            <a:r>
              <a:rPr lang="en-US" dirty="0" smtClean="0"/>
              <a:t>The Learning Board</a:t>
            </a:r>
          </a:p>
        </p:txBody>
      </p:sp>
      <p:sp>
        <p:nvSpPr>
          <p:cNvPr id="17414" name="Rectangle 6"/>
          <p:cNvSpPr>
            <a:spLocks noGrp="1" noChangeArrowheads="1"/>
          </p:cNvSpPr>
          <p:nvPr>
            <p:ph type="body" sz="half" idx="4294967295"/>
          </p:nvPr>
        </p:nvSpPr>
        <p:spPr>
          <a:xfrm>
            <a:off x="2743200" y="4000500"/>
            <a:ext cx="6248400" cy="2209800"/>
          </a:xfrm>
        </p:spPr>
        <p:txBody>
          <a:bodyPr/>
          <a:lstStyle/>
          <a:p>
            <a:pPr marL="0" indent="0">
              <a:lnSpc>
                <a:spcPct val="90000"/>
              </a:lnSpc>
              <a:buFontTx/>
              <a:buChar char="•"/>
            </a:pPr>
            <a:endParaRPr lang="en-US" sz="1600" dirty="0" smtClean="0"/>
          </a:p>
          <a:p>
            <a:pPr marL="0" indent="0">
              <a:lnSpc>
                <a:spcPct val="90000"/>
              </a:lnSpc>
              <a:buFontTx/>
              <a:buChar char="•"/>
            </a:pPr>
            <a:endParaRPr lang="en-US" sz="1600" dirty="0" smtClean="0"/>
          </a:p>
        </p:txBody>
      </p:sp>
      <p:sp>
        <p:nvSpPr>
          <p:cNvPr id="2" name="Rectangle 1"/>
          <p:cNvSpPr/>
          <p:nvPr/>
        </p:nvSpPr>
        <p:spPr>
          <a:xfrm>
            <a:off x="326126" y="1869344"/>
            <a:ext cx="7951762" cy="3882601"/>
          </a:xfrm>
          <a:prstGeom prst="rect">
            <a:avLst/>
          </a:prstGeom>
        </p:spPr>
        <p:txBody>
          <a:bodyPr wrap="square">
            <a:spAutoFit/>
          </a:bodyPr>
          <a:lstStyle/>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Understand your measure well, keep validating the data if it doesn’t make sense.  It took several cycles to understand the cohort, birthdates and rolling periods of numerator and denominator</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Hard to achieve targets take multiple PDSA cycles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Keep at it, there is always something that can be done to improve results</a:t>
            </a:r>
          </a:p>
          <a:p>
            <a:pPr marL="342900" indent="-342900" eaLnBrk="0" fontAlgn="base" hangingPunct="0">
              <a:lnSpc>
                <a:spcPct val="115000"/>
              </a:lnSpc>
              <a:spcBef>
                <a:spcPts val="1200"/>
              </a:spcBef>
              <a:spcAft>
                <a:spcPct val="0"/>
              </a:spcAft>
              <a:buFont typeface="Wingdings" panose="05000000000000000000" pitchFamily="2" charset="2"/>
              <a:buChar char="Ø"/>
            </a:pPr>
            <a:r>
              <a:rPr lang="en-US" kern="0" dirty="0">
                <a:solidFill>
                  <a:srgbClr val="000000"/>
                </a:solidFill>
                <a:cs typeface="Arial" charset="0"/>
              </a:rPr>
              <a:t>Campaigns with energizing messages for a large and lofty goal gets widespread buy in, passion and results</a:t>
            </a:r>
          </a:p>
          <a:p>
            <a:pPr marL="285750" indent="-285750" eaLnBrk="0" fontAlgn="base" hangingPunct="0">
              <a:lnSpc>
                <a:spcPct val="115000"/>
              </a:lnSpc>
              <a:spcBef>
                <a:spcPts val="1800"/>
              </a:spcBef>
              <a:spcAft>
                <a:spcPct val="0"/>
              </a:spcAft>
              <a:buFont typeface="Arial" panose="020B0604020202020204" pitchFamily="34" charset="0"/>
              <a:buChar char="•"/>
            </a:pPr>
            <a:endParaRPr lang="en-US" kern="0" dirty="0" smtClean="0">
              <a:solidFill>
                <a:srgbClr val="000000"/>
              </a:solidFill>
              <a:cs typeface="Arial" charset="0"/>
            </a:endParaRPr>
          </a:p>
          <a:p>
            <a:pPr marL="285750" indent="-285750" eaLnBrk="0" fontAlgn="base" hangingPunct="0">
              <a:lnSpc>
                <a:spcPct val="115000"/>
              </a:lnSpc>
              <a:spcBef>
                <a:spcPts val="1800"/>
              </a:spcBef>
              <a:spcAft>
                <a:spcPct val="0"/>
              </a:spcAft>
              <a:buFont typeface="Arial" panose="020B0604020202020204" pitchFamily="34" charset="0"/>
              <a:buChar char="•"/>
            </a:pPr>
            <a:endParaRPr lang="en-US" kern="0" dirty="0" smtClean="0">
              <a:solidFill>
                <a:srgbClr val="000000"/>
              </a:solidFill>
              <a:cs typeface="Arial" charset="0"/>
            </a:endParaRPr>
          </a:p>
        </p:txBody>
      </p:sp>
    </p:spTree>
    <p:extLst>
      <p:ext uri="{BB962C8B-B14F-4D97-AF65-F5344CB8AC3E}">
        <p14:creationId xmlns:p14="http://schemas.microsoft.com/office/powerpoint/2010/main" val="34174174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313" y="1600200"/>
            <a:ext cx="5203825" cy="46038"/>
          </a:xfrm>
        </p:spPr>
        <p:txBody>
          <a:bodyPr>
            <a:normAutofit fontScale="90000"/>
          </a:bodyPr>
          <a:lstStyle/>
          <a:p>
            <a:pPr>
              <a:defRPr/>
            </a:pPr>
            <a:r>
              <a:rPr lang="en-US" sz="2400" dirty="0"/>
              <a:t>JPS Behavioral Health Integration Model</a:t>
            </a:r>
          </a:p>
        </p:txBody>
      </p:sp>
      <p:sp>
        <p:nvSpPr>
          <p:cNvPr id="4" name="Text Placeholder 3"/>
          <p:cNvSpPr>
            <a:spLocks noGrp="1"/>
          </p:cNvSpPr>
          <p:nvPr>
            <p:ph type="body" idx="1"/>
          </p:nvPr>
        </p:nvSpPr>
        <p:spPr>
          <a:xfrm>
            <a:off x="3381375" y="2628900"/>
            <a:ext cx="5211763" cy="455613"/>
          </a:xfrm>
        </p:spPr>
        <p:txBody>
          <a:bodyPr>
            <a:noAutofit/>
          </a:bodyPr>
          <a:lstStyle/>
          <a:p>
            <a:pPr>
              <a:defRPr/>
            </a:pPr>
            <a:r>
              <a:rPr lang="en-US" sz="1400" b="1" dirty="0"/>
              <a:t>Presented by:  Chris Wall, RN-BC, BSN</a:t>
            </a:r>
          </a:p>
          <a:p>
            <a:pPr>
              <a:defRPr/>
            </a:pPr>
            <a:r>
              <a:rPr lang="en-US" sz="1400" b="1" dirty="0"/>
              <a:t>Behavioral Health Project Director</a:t>
            </a:r>
          </a:p>
          <a:p>
            <a:pPr>
              <a:defRPr/>
            </a:pPr>
            <a:r>
              <a:rPr lang="en-US" sz="1400" b="1" dirty="0"/>
              <a:t>August 5, 2015</a:t>
            </a:r>
          </a:p>
        </p:txBody>
      </p:sp>
    </p:spTree>
    <p:extLst>
      <p:ext uri="{BB962C8B-B14F-4D97-AF65-F5344CB8AC3E}">
        <p14:creationId xmlns:p14="http://schemas.microsoft.com/office/powerpoint/2010/main" val="4106802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35700" cy="1279525"/>
          </a:xfrm>
        </p:spPr>
        <p:txBody>
          <a:bodyPr/>
          <a:lstStyle/>
          <a:p>
            <a:pPr>
              <a:defRPr/>
            </a:pPr>
            <a:r>
              <a:rPr lang="en-US" sz="3000" dirty="0" smtClean="0">
                <a:solidFill>
                  <a:srgbClr val="4F81BD"/>
                </a:solidFill>
              </a:rPr>
              <a:t/>
            </a:r>
            <a:br>
              <a:rPr lang="en-US" sz="3000" dirty="0" smtClean="0">
                <a:solidFill>
                  <a:srgbClr val="4F81BD"/>
                </a:solidFill>
              </a:rPr>
            </a:br>
            <a:r>
              <a:rPr lang="en-US" sz="2800" dirty="0" smtClean="0">
                <a:solidFill>
                  <a:schemeClr val="tx2"/>
                </a:solidFill>
              </a:rPr>
              <a:t>JPS Behavioral Health Integration Model</a:t>
            </a:r>
            <a:endParaRPr lang="en-US" sz="2800" dirty="0">
              <a:solidFill>
                <a:schemeClr val="tx2"/>
              </a:solidFill>
            </a:endParaRPr>
          </a:p>
        </p:txBody>
      </p:sp>
      <p:graphicFrame>
        <p:nvGraphicFramePr>
          <p:cNvPr id="3" name="Diagram 2"/>
          <p:cNvGraphicFramePr/>
          <p:nvPr/>
        </p:nvGraphicFramePr>
        <p:xfrm>
          <a:off x="914400" y="1168400"/>
          <a:ext cx="67056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271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609600" y="-6350"/>
            <a:ext cx="62357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eaLnBrk="0" fontAlgn="base" hangingPunct="0">
              <a:spcBef>
                <a:spcPct val="0"/>
              </a:spcBef>
              <a:spcAft>
                <a:spcPct val="0"/>
              </a:spcAft>
            </a:pPr>
            <a:r>
              <a:rPr lang="en-US" altLang="en-US" b="0" smtClean="0">
                <a:solidFill>
                  <a:srgbClr val="1F497D"/>
                </a:solidFill>
                <a:latin typeface="Calibri" pitchFamily="34" charset="0"/>
              </a:rPr>
              <a:t/>
            </a:r>
            <a:br>
              <a:rPr lang="en-US" altLang="en-US" b="0" smtClean="0">
                <a:solidFill>
                  <a:srgbClr val="1F497D"/>
                </a:solidFill>
                <a:latin typeface="Calibri" pitchFamily="34" charset="0"/>
              </a:rPr>
            </a:br>
            <a:r>
              <a:rPr lang="en-US" altLang="en-US" sz="2800" b="0" smtClean="0">
                <a:solidFill>
                  <a:srgbClr val="1F497D"/>
                </a:solidFill>
                <a:latin typeface="Calibri" pitchFamily="34" charset="0"/>
              </a:rPr>
              <a:t>Plan – Cycle 1</a:t>
            </a:r>
            <a:endParaRPr lang="en-US" altLang="en-US" sz="3200" b="0" smtClean="0">
              <a:solidFill>
                <a:srgbClr val="1F497D"/>
              </a:solidFill>
              <a:latin typeface="Calibri" pitchFamily="34" charset="0"/>
            </a:endParaRPr>
          </a:p>
        </p:txBody>
      </p:sp>
      <p:sp>
        <p:nvSpPr>
          <p:cNvPr id="2" name="TextBox 1"/>
          <p:cNvSpPr txBox="1"/>
          <p:nvPr/>
        </p:nvSpPr>
        <p:spPr>
          <a:xfrm>
            <a:off x="3873500" y="1357313"/>
            <a:ext cx="4356100" cy="5170487"/>
          </a:xfrm>
          <a:prstGeom prst="rect">
            <a:avLst/>
          </a:prstGeom>
          <a:noFill/>
        </p:spPr>
        <p:txBody>
          <a:bodyPr>
            <a:spAutoFit/>
          </a:bodyPr>
          <a:lstStyle/>
          <a:p>
            <a:pPr defTabSz="457200" fontAlgn="base">
              <a:spcBef>
                <a:spcPct val="0"/>
              </a:spcBef>
              <a:spcAft>
                <a:spcPct val="0"/>
              </a:spcAft>
              <a:defRPr/>
            </a:pPr>
            <a:r>
              <a:rPr lang="en-US" dirty="0">
                <a:solidFill>
                  <a:srgbClr val="1F497D"/>
                </a:solidFill>
                <a:ea typeface="ＭＳ Ｐゴシック" pitchFamily="34" charset="-128"/>
                <a:cs typeface="Arial" charset="0"/>
              </a:rPr>
              <a:t>Adopt standardized depression screening tool across the network</a:t>
            </a: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Train staff on how to use screening</a:t>
            </a: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Work with IT to develop the screening tool within the ERM</a:t>
            </a:r>
          </a:p>
          <a:p>
            <a:pPr defTabSz="457200" fontAlgn="base">
              <a:spcBef>
                <a:spcPct val="0"/>
              </a:spcBef>
              <a:spcAft>
                <a:spcPct val="0"/>
              </a:spcAft>
              <a:defRPr/>
            </a:pPr>
            <a:endParaRPr lang="en-US" sz="2600"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Pilot the tool at select sites for “soft” go-live</a:t>
            </a:r>
          </a:p>
          <a:p>
            <a:pPr defTabSz="457200" fontAlgn="base">
              <a:spcBef>
                <a:spcPct val="0"/>
              </a:spcBef>
              <a:spcAft>
                <a:spcPct val="0"/>
              </a:spcAft>
              <a:defRPr/>
            </a:pPr>
            <a:endParaRPr lang="en-US" sz="2600" dirty="0">
              <a:solidFill>
                <a:srgbClr val="1F497D"/>
              </a:solidFill>
              <a:ea typeface="ＭＳ Ｐゴシック" pitchFamily="34" charset="-128"/>
              <a:cs typeface="Arial" charset="0"/>
            </a:endParaRP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Create Report to gather data on screening</a:t>
            </a:r>
          </a:p>
          <a:p>
            <a:pPr defTabSz="457200" fontAlgn="base">
              <a:spcBef>
                <a:spcPct val="0"/>
              </a:spcBef>
              <a:spcAft>
                <a:spcPct val="0"/>
              </a:spcAft>
              <a:defRPr/>
            </a:pPr>
            <a:endParaRPr lang="en-US" sz="2600"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Monitory and share results to inform quality improvement</a:t>
            </a:r>
          </a:p>
        </p:txBody>
      </p:sp>
      <p:pic>
        <p:nvPicPr>
          <p:cNvPr id="26628" name="Picture 2" descr="H:\Wayne's Documents\Presentation\Icons\Caution%20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2925" y="4129088"/>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H:\Wayne's Documents\Presentation\Icons\BSF%202%20chart%20point%20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3" y="2352675"/>
            <a:ext cx="754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H:\Wayne's Documents\Presentation\Icons\Check%20List_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0" y="1357313"/>
            <a:ext cx="6556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descr="H:\Wayne's Documents\Presentation\Icons\Monitor_17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9913" y="3322638"/>
            <a:ext cx="7143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descr="https://encrypted-tbn0.gstatic.com/images?q=tbn:ANd9GcQdc1Y8z1wn8WhWF5Fp6x6LFCs83kvOBbpeY77sxqVFHuikr55L_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638" y="5988050"/>
            <a:ext cx="804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9913" y="5129213"/>
            <a:ext cx="722312"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566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25"/>
            <a:ext cx="6235700" cy="493713"/>
          </a:xfrm>
        </p:spPr>
        <p:txBody>
          <a:bodyPr/>
          <a:lstStyle/>
          <a:p>
            <a:pPr>
              <a:defRPr/>
            </a:pPr>
            <a:r>
              <a:rPr lang="en-US" dirty="0" smtClean="0"/>
              <a:t>Do – Cycle 1</a:t>
            </a:r>
            <a:endParaRPr lang="en-US" dirty="0"/>
          </a:p>
        </p:txBody>
      </p:sp>
      <p:pic>
        <p:nvPicPr>
          <p:cNvPr id="27651" name="Content Placeholder 3" descr="cid:image001.png@01CE8EC3.8819C44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14400" y="1422400"/>
            <a:ext cx="5705475"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cid:image002.png@01CE8EC3.8819C44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14400" y="2881313"/>
            <a:ext cx="6838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cid:image001.png@01CE3C31.5FA906E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14400" y="3910013"/>
            <a:ext cx="73152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893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6235700" cy="1279525"/>
          </a:xfrm>
        </p:spPr>
        <p:txBody>
          <a:bodyPr/>
          <a:lstStyle/>
          <a:p>
            <a:pPr>
              <a:defRPr/>
            </a:pPr>
            <a:r>
              <a:rPr lang="en-US" sz="2000" dirty="0" smtClean="0">
                <a:solidFill>
                  <a:schemeClr val="tx2"/>
                </a:solidFill>
              </a:rPr>
              <a:t/>
            </a:r>
            <a:br>
              <a:rPr lang="en-US" sz="2000" dirty="0" smtClean="0">
                <a:solidFill>
                  <a:schemeClr val="tx2"/>
                </a:solidFill>
              </a:rPr>
            </a:br>
            <a:r>
              <a:rPr lang="en-US" sz="2000" dirty="0" smtClean="0">
                <a:solidFill>
                  <a:schemeClr val="tx2"/>
                </a:solidFill>
              </a:rPr>
              <a:t>Study – Cycle 1</a:t>
            </a:r>
            <a:endParaRPr lang="en-US" sz="2000" dirty="0">
              <a:solidFill>
                <a:schemeClr val="tx2"/>
              </a:solidFill>
            </a:endParaRPr>
          </a:p>
        </p:txBody>
      </p:sp>
      <p:sp>
        <p:nvSpPr>
          <p:cNvPr id="28675" name="TextBox 9"/>
          <p:cNvSpPr txBox="1">
            <a:spLocks noChangeArrowheads="1"/>
          </p:cNvSpPr>
          <p:nvPr/>
        </p:nvSpPr>
        <p:spPr bwMode="auto">
          <a:xfrm>
            <a:off x="1027113" y="1600200"/>
            <a:ext cx="3657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fontAlgn="base">
              <a:spcBef>
                <a:spcPct val="0"/>
              </a:spcBef>
              <a:spcAft>
                <a:spcPct val="0"/>
              </a:spcAft>
            </a:pPr>
            <a:r>
              <a:rPr lang="en-US" altLang="en-US" b="0" smtClean="0">
                <a:solidFill>
                  <a:srgbClr val="1F497D"/>
                </a:solidFill>
              </a:rPr>
              <a:t>No Standardized Tool</a:t>
            </a: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r>
              <a:rPr lang="en-US" altLang="en-US" b="0" smtClean="0">
                <a:solidFill>
                  <a:srgbClr val="1F497D"/>
                </a:solidFill>
              </a:rPr>
              <a:t>Different Providers had different processes to identify depression</a:t>
            </a: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r>
              <a:rPr lang="en-US" altLang="en-US" b="0" smtClean="0">
                <a:solidFill>
                  <a:srgbClr val="1F497D"/>
                </a:solidFill>
              </a:rPr>
              <a:t>Once the PHQ-9 was live in the EMR, there were gaps in documentation for follow up</a:t>
            </a:r>
          </a:p>
        </p:txBody>
      </p:sp>
      <p:pic>
        <p:nvPicPr>
          <p:cNvPr id="28676" name="Picture 2" descr="H:\Wayne's Documents\Presentation\Icons\Caution%20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00200"/>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3" descr="H:\Wayne's Documents\Presentation\Icons\Magnifying%20Gla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3" y="3429000"/>
            <a:ext cx="7112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8" name="Chart 5"/>
          <p:cNvGraphicFramePr>
            <a:graphicFrameLocks/>
          </p:cNvGraphicFramePr>
          <p:nvPr/>
        </p:nvGraphicFramePr>
        <p:xfrm>
          <a:off x="4521200" y="1320800"/>
          <a:ext cx="3759200" cy="5588000"/>
        </p:xfrm>
        <a:graphic>
          <a:graphicData uri="http://schemas.openxmlformats.org/presentationml/2006/ole">
            <mc:AlternateContent xmlns:mc="http://schemas.openxmlformats.org/markup-compatibility/2006">
              <mc:Choice xmlns:v="urn:schemas-microsoft-com:vml" Requires="v">
                <p:oleObj spid="_x0000_s1031" name="Chart" r:id="rId5" imgW="3767655" imgH="5596613" progId="Excel.Chart.8">
                  <p:embed/>
                </p:oleObj>
              </mc:Choice>
              <mc:Fallback>
                <p:oleObj name="Chart" r:id="rId5" imgW="3767655" imgH="5596613"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1320800"/>
                        <a:ext cx="37592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8033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609600" y="-6350"/>
            <a:ext cx="62357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eaLnBrk="0" fontAlgn="base" hangingPunct="0">
              <a:spcBef>
                <a:spcPct val="0"/>
              </a:spcBef>
              <a:spcAft>
                <a:spcPct val="0"/>
              </a:spcAft>
            </a:pPr>
            <a:r>
              <a:rPr lang="en-US" altLang="en-US" b="0" smtClean="0">
                <a:solidFill>
                  <a:srgbClr val="1F497D"/>
                </a:solidFill>
                <a:latin typeface="Calibri" pitchFamily="34" charset="0"/>
              </a:rPr>
              <a:t/>
            </a:r>
            <a:br>
              <a:rPr lang="en-US" altLang="en-US" b="0" smtClean="0">
                <a:solidFill>
                  <a:srgbClr val="1F497D"/>
                </a:solidFill>
                <a:latin typeface="Calibri" pitchFamily="34" charset="0"/>
              </a:rPr>
            </a:br>
            <a:r>
              <a:rPr lang="en-US" altLang="en-US" sz="2800" b="0" smtClean="0">
                <a:solidFill>
                  <a:srgbClr val="1F497D"/>
                </a:solidFill>
                <a:latin typeface="Calibri" pitchFamily="34" charset="0"/>
              </a:rPr>
              <a:t>Plan – Cycle 2</a:t>
            </a:r>
            <a:endParaRPr lang="en-US" altLang="en-US" sz="3200" b="0" smtClean="0">
              <a:solidFill>
                <a:srgbClr val="1F497D"/>
              </a:solidFill>
              <a:latin typeface="Calibri" pitchFamily="34" charset="0"/>
            </a:endParaRPr>
          </a:p>
        </p:txBody>
      </p:sp>
      <p:sp>
        <p:nvSpPr>
          <p:cNvPr id="2" name="TextBox 1"/>
          <p:cNvSpPr txBox="1"/>
          <p:nvPr/>
        </p:nvSpPr>
        <p:spPr>
          <a:xfrm>
            <a:off x="3873500" y="1357313"/>
            <a:ext cx="4356100" cy="4770437"/>
          </a:xfrm>
          <a:prstGeom prst="rect">
            <a:avLst/>
          </a:prstGeom>
          <a:noFill/>
        </p:spPr>
        <p:txBody>
          <a:bodyPr>
            <a:spAutoFit/>
          </a:bodyPr>
          <a:lstStyle/>
          <a:p>
            <a:pPr defTabSz="457200" fontAlgn="base">
              <a:spcBef>
                <a:spcPct val="0"/>
              </a:spcBef>
              <a:spcAft>
                <a:spcPct val="0"/>
              </a:spcAft>
              <a:defRPr/>
            </a:pPr>
            <a:r>
              <a:rPr lang="en-US" dirty="0">
                <a:solidFill>
                  <a:srgbClr val="1F497D"/>
                </a:solidFill>
                <a:ea typeface="ＭＳ Ｐゴシック" pitchFamily="34" charset="-128"/>
                <a:cs typeface="Arial" charset="0"/>
              </a:rPr>
              <a:t>Standardize screening administration and follow-up processes across primary care practices</a:t>
            </a: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Train staff on how to use screening and how to escalate and educate PCPs with evidence based treatment guidelines</a:t>
            </a:r>
          </a:p>
          <a:p>
            <a:pPr defTabSz="457200" fontAlgn="base">
              <a:spcBef>
                <a:spcPct val="0"/>
              </a:spcBef>
              <a:spcAft>
                <a:spcPct val="0"/>
              </a:spcAft>
              <a:defRPr/>
            </a:pPr>
            <a:endParaRPr lang="en-US"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Work with IT to develop “hard stops” and prompts for staff and providers</a:t>
            </a:r>
          </a:p>
          <a:p>
            <a:pPr defTabSz="457200" fontAlgn="base">
              <a:spcBef>
                <a:spcPct val="0"/>
              </a:spcBef>
              <a:spcAft>
                <a:spcPct val="0"/>
              </a:spcAft>
              <a:defRPr/>
            </a:pPr>
            <a:endParaRPr lang="en-US" sz="2600"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Automate alerts in EMR prompting providers to screen patients at routine intervals</a:t>
            </a:r>
          </a:p>
          <a:p>
            <a:pPr defTabSz="457200" fontAlgn="base">
              <a:spcBef>
                <a:spcPct val="0"/>
              </a:spcBef>
              <a:spcAft>
                <a:spcPct val="0"/>
              </a:spcAft>
              <a:defRPr/>
            </a:pPr>
            <a:endParaRPr lang="en-US" sz="2600" dirty="0">
              <a:solidFill>
                <a:srgbClr val="1F497D"/>
              </a:solidFill>
              <a:ea typeface="ＭＳ Ｐゴシック" pitchFamily="34" charset="-128"/>
              <a:cs typeface="Arial" charset="0"/>
            </a:endParaRPr>
          </a:p>
          <a:p>
            <a:pPr defTabSz="457200" fontAlgn="base">
              <a:spcBef>
                <a:spcPct val="0"/>
              </a:spcBef>
              <a:spcAft>
                <a:spcPct val="0"/>
              </a:spcAft>
              <a:defRPr/>
            </a:pPr>
            <a:r>
              <a:rPr lang="en-US" dirty="0">
                <a:solidFill>
                  <a:srgbClr val="1F497D"/>
                </a:solidFill>
                <a:ea typeface="ＭＳ Ｐゴシック" pitchFamily="34" charset="-128"/>
                <a:cs typeface="Arial" charset="0"/>
              </a:rPr>
              <a:t>Monitory and share results to inform quality improvement</a:t>
            </a:r>
          </a:p>
        </p:txBody>
      </p:sp>
      <p:pic>
        <p:nvPicPr>
          <p:cNvPr id="29700" name="Picture 2" descr="H:\Wayne's Documents\Presentation\Icons\Caution%20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2925" y="4129088"/>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H:\Wayne's Documents\Presentation\Icons\BSF%202%20chart%20point%20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3" y="2352675"/>
            <a:ext cx="754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Wayne's Documents\Presentation\Icons\Check%20List_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0" y="1357313"/>
            <a:ext cx="6556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descr="H:\Wayne's Documents\Presentation\Icons\Monitor_17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9913" y="3322638"/>
            <a:ext cx="7143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https://encrypted-tbn0.gstatic.com/images?q=tbn:ANd9GcQdc1Y8z1wn8WhWF5Fp6x6LFCs83kvOBbpeY77sxqVFHuikr55L_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638" y="5988050"/>
            <a:ext cx="804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9913" y="5129213"/>
            <a:ext cx="722312"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19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6049735" cy="2133600"/>
          </a:xfrm>
        </p:spPr>
        <p:txBody>
          <a:bodyPr>
            <a:normAutofit fontScale="90000"/>
          </a:bodyPr>
          <a:lstStyle/>
          <a:p>
            <a:pPr algn="r"/>
            <a:r>
              <a:rPr lang="en-US" dirty="0" smtClean="0"/>
              <a:t/>
            </a:r>
            <a:br>
              <a:rPr lang="en-US" dirty="0" smtClean="0"/>
            </a:br>
            <a:r>
              <a:rPr lang="en-US" dirty="0"/>
              <a:t/>
            </a:r>
            <a:br>
              <a:rPr lang="en-US" dirty="0"/>
            </a:br>
            <a:r>
              <a:rPr lang="en-US" dirty="0"/>
              <a:t/>
            </a:r>
            <a:br>
              <a:rPr lang="en-US" dirty="0"/>
            </a:br>
            <a:r>
              <a:rPr lang="en-US" sz="3600" b="1" dirty="0" smtClean="0"/>
              <a:t>Dallas County</a:t>
            </a:r>
            <a:br>
              <a:rPr lang="en-US" sz="3600" b="1" dirty="0" smtClean="0"/>
            </a:br>
            <a:r>
              <a:rPr lang="en-US" sz="3600" b="1" dirty="0" smtClean="0"/>
              <a:t>1115 Waiver- DSRIP </a:t>
            </a:r>
            <a:br>
              <a:rPr lang="en-US" sz="3600" b="1" dirty="0" smtClean="0"/>
            </a:br>
            <a:r>
              <a:rPr lang="en-US" sz="3600" b="1" dirty="0" smtClean="0"/>
              <a:t>Crisis Services Project (CSP)</a:t>
            </a:r>
            <a:br>
              <a:rPr lang="en-US" sz="3600" b="1" dirty="0" smtClean="0"/>
            </a:br>
            <a:r>
              <a:rPr lang="en-US" sz="3600" dirty="0" smtClean="0"/>
              <a:t/>
            </a:r>
            <a:br>
              <a:rPr lang="en-US" sz="3600"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152400" y="2090057"/>
            <a:ext cx="8991599" cy="4800600"/>
          </a:xfrm>
        </p:spPr>
        <p:txBody>
          <a:bodyPr>
            <a:normAutofit/>
          </a:bodyPr>
          <a:lstStyle/>
          <a:p>
            <a:endParaRPr lang="en-US" sz="4100" b="1" dirty="0" smtClean="0">
              <a:solidFill>
                <a:schemeClr val="tx1"/>
              </a:solidFill>
            </a:endParaRPr>
          </a:p>
          <a:p>
            <a:r>
              <a:rPr lang="en-US" sz="4100" b="1" dirty="0" smtClean="0">
                <a:solidFill>
                  <a:schemeClr val="tx1"/>
                </a:solidFill>
              </a:rPr>
              <a:t>Presentation: </a:t>
            </a:r>
          </a:p>
          <a:p>
            <a:r>
              <a:rPr lang="en-US" sz="5400" b="1" dirty="0" smtClean="0">
                <a:solidFill>
                  <a:schemeClr val="tx1"/>
                </a:solidFill>
              </a:rPr>
              <a:t>PDSA- Forensic Diversion Unit</a:t>
            </a:r>
          </a:p>
          <a:p>
            <a:endParaRPr lang="en-US" sz="2200" b="1" dirty="0">
              <a:solidFill>
                <a:schemeClr val="tx1"/>
              </a:solidFill>
            </a:endParaRPr>
          </a:p>
          <a:p>
            <a:r>
              <a:rPr lang="en-US" sz="2200" b="1" dirty="0" smtClean="0">
                <a:solidFill>
                  <a:schemeClr val="tx1"/>
                </a:solidFill>
              </a:rPr>
              <a:t>August 5, 2015</a:t>
            </a:r>
          </a:p>
          <a:p>
            <a:endParaRPr lang="en-US" sz="2200" b="1" dirty="0" smtClean="0">
              <a:solidFill>
                <a:schemeClr val="tx1"/>
              </a:solidFill>
            </a:endParaRPr>
          </a:p>
          <a:p>
            <a:r>
              <a:rPr lang="en-US" sz="2200" b="1" dirty="0" smtClean="0">
                <a:solidFill>
                  <a:schemeClr val="tx1"/>
                </a:solidFill>
              </a:rPr>
              <a:t>Charlene Randolph, CSP Project Manager</a:t>
            </a:r>
          </a:p>
          <a:p>
            <a:r>
              <a:rPr lang="en-US" sz="2200" b="1" dirty="0" smtClean="0">
                <a:solidFill>
                  <a:schemeClr val="tx1"/>
                </a:solidFill>
              </a:rPr>
              <a:t>Charlene.randolph@dallascounty.org </a:t>
            </a:r>
            <a:endParaRPr lang="en-US" sz="2200" b="1" dirty="0">
              <a:solidFill>
                <a:schemeClr val="tx1"/>
              </a:solidFill>
            </a:endParaRPr>
          </a:p>
        </p:txBody>
      </p:sp>
      <p:pic>
        <p:nvPicPr>
          <p:cNvPr id="1030" name="Picture 6" descr="G:\Jail_Diversion\CJ EMP-DUANE\Forms and Templates\county se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514"/>
            <a:ext cx="2514600" cy="237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662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6235700" cy="1279525"/>
          </a:xfrm>
        </p:spPr>
        <p:txBody>
          <a:bodyPr/>
          <a:lstStyle/>
          <a:p>
            <a:pPr>
              <a:defRPr/>
            </a:pPr>
            <a:r>
              <a:rPr lang="en-US" dirty="0">
                <a:solidFill>
                  <a:schemeClr val="tx2"/>
                </a:solidFill>
              </a:rPr>
              <a:t/>
            </a:r>
            <a:br>
              <a:rPr lang="en-US" dirty="0">
                <a:solidFill>
                  <a:schemeClr val="tx2"/>
                </a:solidFill>
              </a:rPr>
            </a:br>
            <a:r>
              <a:rPr lang="en-US" sz="2800" dirty="0" smtClean="0">
                <a:solidFill>
                  <a:schemeClr val="tx2"/>
                </a:solidFill>
              </a:rPr>
              <a:t>Do – Cycle 2</a:t>
            </a:r>
            <a:endParaRPr lang="en-US" sz="3200" dirty="0">
              <a:solidFill>
                <a:schemeClr val="tx2"/>
              </a:solidFill>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1143000"/>
            <a:ext cx="6640512"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Rectangle 11"/>
          <p:cNvSpPr>
            <a:spLocks noChangeArrowheads="1"/>
          </p:cNvSpPr>
          <p:nvPr/>
        </p:nvSpPr>
        <p:spPr bwMode="auto">
          <a:xfrm>
            <a:off x="1543050" y="6046788"/>
            <a:ext cx="960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algn="r" defTabSz="457200" fontAlgn="base">
              <a:spcBef>
                <a:spcPct val="0"/>
              </a:spcBef>
              <a:spcAft>
                <a:spcPct val="0"/>
              </a:spcAft>
            </a:pPr>
            <a:r>
              <a:rPr lang="en-US" altLang="en-US" sz="800" i="1" smtClean="0">
                <a:solidFill>
                  <a:prstClr val="black"/>
                </a:solidFill>
              </a:rPr>
              <a:t>© 2015 Epic Systems Corporation. Used with permission.</a:t>
            </a:r>
          </a:p>
        </p:txBody>
      </p:sp>
    </p:spTree>
    <p:extLst>
      <p:ext uri="{BB962C8B-B14F-4D97-AF65-F5344CB8AC3E}">
        <p14:creationId xmlns:p14="http://schemas.microsoft.com/office/powerpoint/2010/main" val="34044826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6235700" cy="1279525"/>
          </a:xfrm>
        </p:spPr>
        <p:txBody>
          <a:bodyPr/>
          <a:lstStyle/>
          <a:p>
            <a:pPr>
              <a:defRPr/>
            </a:pPr>
            <a:r>
              <a:rPr lang="en-US" dirty="0">
                <a:solidFill>
                  <a:schemeClr val="tx2"/>
                </a:solidFill>
              </a:rPr>
              <a:t/>
            </a:r>
            <a:br>
              <a:rPr lang="en-US" dirty="0">
                <a:solidFill>
                  <a:schemeClr val="tx2"/>
                </a:solidFill>
              </a:rPr>
            </a:br>
            <a:r>
              <a:rPr lang="en-US" sz="2800" dirty="0" smtClean="0">
                <a:solidFill>
                  <a:schemeClr val="tx2"/>
                </a:solidFill>
              </a:rPr>
              <a:t>Study – Cycle 2</a:t>
            </a:r>
            <a:endParaRPr lang="en-US" sz="3200" dirty="0">
              <a:solidFill>
                <a:schemeClr val="tx2"/>
              </a:solidFill>
            </a:endParaRPr>
          </a:p>
        </p:txBody>
      </p:sp>
      <p:graphicFrame>
        <p:nvGraphicFramePr>
          <p:cNvPr id="9" name="Chart 8"/>
          <p:cNvGraphicFramePr>
            <a:graphicFrameLocks/>
          </p:cNvGraphicFramePr>
          <p:nvPr/>
        </p:nvGraphicFramePr>
        <p:xfrm>
          <a:off x="4572001" y="1600200"/>
          <a:ext cx="4533106" cy="5237468"/>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TextBox 9"/>
          <p:cNvSpPr txBox="1">
            <a:spLocks noChangeArrowheads="1"/>
          </p:cNvSpPr>
          <p:nvPr/>
        </p:nvSpPr>
        <p:spPr bwMode="auto">
          <a:xfrm>
            <a:off x="1027113" y="1600200"/>
            <a:ext cx="3657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fontAlgn="base">
              <a:spcBef>
                <a:spcPct val="0"/>
              </a:spcBef>
              <a:spcAft>
                <a:spcPct val="0"/>
              </a:spcAft>
            </a:pPr>
            <a:r>
              <a:rPr lang="en-US" altLang="en-US" b="0" smtClean="0">
                <a:solidFill>
                  <a:srgbClr val="1F497D"/>
                </a:solidFill>
              </a:rPr>
              <a:t>Staff trained on screening tool</a:t>
            </a: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r>
              <a:rPr lang="en-US" altLang="en-US" b="0" smtClean="0">
                <a:solidFill>
                  <a:srgbClr val="1F497D"/>
                </a:solidFill>
              </a:rPr>
              <a:t>Automated alert in EMR prompts providers to document follow-up plan for scores &gt; 9</a:t>
            </a: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endParaRPr lang="en-US" altLang="en-US" b="0" smtClean="0">
              <a:solidFill>
                <a:srgbClr val="1F497D"/>
              </a:solidFill>
            </a:endParaRPr>
          </a:p>
          <a:p>
            <a:pPr defTabSz="457200" fontAlgn="base">
              <a:spcBef>
                <a:spcPct val="0"/>
              </a:spcBef>
              <a:spcAft>
                <a:spcPct val="0"/>
              </a:spcAft>
            </a:pPr>
            <a:r>
              <a:rPr lang="en-US" altLang="en-US" b="0" smtClean="0">
                <a:solidFill>
                  <a:srgbClr val="1F497D"/>
                </a:solidFill>
              </a:rPr>
              <a:t>Results monitored</a:t>
            </a:r>
          </a:p>
        </p:txBody>
      </p:sp>
      <p:pic>
        <p:nvPicPr>
          <p:cNvPr id="31749" name="Picture 2" descr="H:\Wayne's Documents\Presentation\Icons\Caution%20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 y="2827338"/>
            <a:ext cx="774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descr="H:\Wayne's Documents\Presentation\Icons\BSF%202%20chart%20point%20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75" y="1431925"/>
            <a:ext cx="8969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3" descr="H:\Wayne's Documents\Presentation\Icons\Magnifying%20Gla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0" y="4111625"/>
            <a:ext cx="7112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0451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609600" y="-6350"/>
            <a:ext cx="62357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eaLnBrk="0" fontAlgn="base" hangingPunct="0">
              <a:spcBef>
                <a:spcPct val="0"/>
              </a:spcBef>
              <a:spcAft>
                <a:spcPct val="0"/>
              </a:spcAft>
            </a:pPr>
            <a:r>
              <a:rPr lang="en-US" altLang="en-US" b="0" smtClean="0">
                <a:solidFill>
                  <a:srgbClr val="1F497D"/>
                </a:solidFill>
                <a:latin typeface="Calibri" pitchFamily="34" charset="0"/>
              </a:rPr>
              <a:t/>
            </a:r>
            <a:br>
              <a:rPr lang="en-US" altLang="en-US" b="0" smtClean="0">
                <a:solidFill>
                  <a:srgbClr val="1F497D"/>
                </a:solidFill>
                <a:latin typeface="Calibri" pitchFamily="34" charset="0"/>
              </a:rPr>
            </a:br>
            <a:r>
              <a:rPr lang="en-US" altLang="en-US" sz="2800" b="0" smtClean="0">
                <a:solidFill>
                  <a:srgbClr val="1F497D"/>
                </a:solidFill>
                <a:latin typeface="Calibri" pitchFamily="34" charset="0"/>
              </a:rPr>
              <a:t>Study – Cycle 2</a:t>
            </a:r>
            <a:endParaRPr lang="en-US" altLang="en-US" sz="2700" b="0" smtClean="0">
              <a:solidFill>
                <a:srgbClr val="1F497D"/>
              </a:solidFill>
              <a:latin typeface="Calibri" pitchFamily="34" charset="0"/>
            </a:endParaRPr>
          </a:p>
        </p:txBody>
      </p:sp>
      <p:graphicFrame>
        <p:nvGraphicFramePr>
          <p:cNvPr id="32771" name="Object 3"/>
          <p:cNvGraphicFramePr>
            <a:graphicFrameLocks noGrp="1"/>
          </p:cNvGraphicFramePr>
          <p:nvPr/>
        </p:nvGraphicFramePr>
        <p:xfrm>
          <a:off x="30163" y="1549400"/>
          <a:ext cx="4114800" cy="2951163"/>
        </p:xfrm>
        <a:graphic>
          <a:graphicData uri="http://schemas.openxmlformats.org/presentationml/2006/ole">
            <mc:AlternateContent xmlns:mc="http://schemas.openxmlformats.org/markup-compatibility/2006">
              <mc:Choice xmlns:v="urn:schemas-microsoft-com:vml" Requires="v">
                <p:oleObj spid="_x0000_s2060" r:id="rId3" imgW="4115157" imgH="2950720" progId="Excel.Chart.8">
                  <p:embed/>
                </p:oleObj>
              </mc:Choice>
              <mc:Fallback>
                <p:oleObj r:id="rId3" imgW="4115157" imgH="295072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549400"/>
                        <a:ext cx="41148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5"/>
          <p:cNvGraphicFramePr>
            <a:graphicFrameLocks/>
          </p:cNvGraphicFramePr>
          <p:nvPr/>
        </p:nvGraphicFramePr>
        <p:xfrm>
          <a:off x="5053013" y="1657350"/>
          <a:ext cx="3987800" cy="2798763"/>
        </p:xfrm>
        <a:graphic>
          <a:graphicData uri="http://schemas.openxmlformats.org/presentationml/2006/ole">
            <mc:AlternateContent xmlns:mc="http://schemas.openxmlformats.org/markup-compatibility/2006">
              <mc:Choice xmlns:v="urn:schemas-microsoft-com:vml" Requires="v">
                <p:oleObj spid="_x0000_s2061" r:id="rId5" imgW="3987130" imgH="2798307" progId="Excel.Chart.8">
                  <p:embed/>
                </p:oleObj>
              </mc:Choice>
              <mc:Fallback>
                <p:oleObj r:id="rId5" imgW="3987130" imgH="279830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013" y="1657350"/>
                        <a:ext cx="39878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8"/>
          <p:cNvSpPr>
            <a:spLocks noChangeArrowheads="1"/>
          </p:cNvSpPr>
          <p:nvPr/>
        </p:nvSpPr>
        <p:spPr bwMode="auto">
          <a:xfrm>
            <a:off x="914400" y="4911725"/>
            <a:ext cx="7421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defTabSz="457200" fontAlgn="base">
              <a:spcBef>
                <a:spcPct val="0"/>
              </a:spcBef>
              <a:spcAft>
                <a:spcPct val="0"/>
              </a:spcAft>
            </a:pPr>
            <a:r>
              <a:rPr lang="en-US" altLang="en-US" b="0" smtClean="0">
                <a:solidFill>
                  <a:srgbClr val="1F497D"/>
                </a:solidFill>
              </a:rPr>
              <a:t>Primary care providers can speak with a psychiatrist about evidence based and best practice medication algorithms within 30 minutes.</a:t>
            </a:r>
          </a:p>
        </p:txBody>
      </p:sp>
    </p:spTree>
    <p:extLst>
      <p:ext uri="{BB962C8B-B14F-4D97-AF65-F5344CB8AC3E}">
        <p14:creationId xmlns:p14="http://schemas.microsoft.com/office/powerpoint/2010/main" val="1167024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609600" y="-14288"/>
            <a:ext cx="6235700" cy="12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457200" eaLnBrk="0" fontAlgn="base" hangingPunct="0">
              <a:spcBef>
                <a:spcPct val="0"/>
              </a:spcBef>
              <a:spcAft>
                <a:spcPct val="0"/>
              </a:spcAft>
            </a:pPr>
            <a:r>
              <a:rPr lang="en-US" altLang="en-US" b="0" smtClean="0">
                <a:solidFill>
                  <a:srgbClr val="1F497D"/>
                </a:solidFill>
                <a:latin typeface="Calibri" pitchFamily="34" charset="0"/>
              </a:rPr>
              <a:t/>
            </a:r>
            <a:br>
              <a:rPr lang="en-US" altLang="en-US" b="0" smtClean="0">
                <a:solidFill>
                  <a:srgbClr val="1F497D"/>
                </a:solidFill>
                <a:latin typeface="Calibri" pitchFamily="34" charset="0"/>
              </a:rPr>
            </a:br>
            <a:r>
              <a:rPr lang="en-US" altLang="en-US" sz="2800" b="0" smtClean="0">
                <a:solidFill>
                  <a:srgbClr val="1F497D"/>
                </a:solidFill>
                <a:latin typeface="Calibri" pitchFamily="34" charset="0"/>
              </a:rPr>
              <a:t>Study – Cycle 2</a:t>
            </a:r>
          </a:p>
        </p:txBody>
      </p:sp>
      <p:graphicFrame>
        <p:nvGraphicFramePr>
          <p:cNvPr id="33795" name="Chart 6"/>
          <p:cNvGraphicFramePr>
            <a:graphicFrameLocks/>
          </p:cNvGraphicFramePr>
          <p:nvPr/>
        </p:nvGraphicFramePr>
        <p:xfrm>
          <a:off x="836613" y="1214438"/>
          <a:ext cx="8221662" cy="4611687"/>
        </p:xfrm>
        <a:graphic>
          <a:graphicData uri="http://schemas.openxmlformats.org/presentationml/2006/ole">
            <mc:AlternateContent xmlns:mc="http://schemas.openxmlformats.org/markup-compatibility/2006">
              <mc:Choice xmlns:v="urn:schemas-microsoft-com:vml" Requires="v">
                <p:oleObj spid="_x0000_s3079" name="Chart" r:id="rId3" imgW="8224217" imgH="4615072" progId="Excel.Chart.8">
                  <p:embed/>
                </p:oleObj>
              </mc:Choice>
              <mc:Fallback>
                <p:oleObj name="Chart" r:id="rId3" imgW="8224217" imgH="461507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214438"/>
                        <a:ext cx="8221662"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2407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4"/>
          <p:cNvSpPr>
            <a:spLocks noChangeArrowheads="1"/>
          </p:cNvSpPr>
          <p:nvPr/>
        </p:nvSpPr>
        <p:spPr bwMode="auto">
          <a:xfrm>
            <a:off x="6748463" y="1109663"/>
            <a:ext cx="2276475" cy="555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704" tIns="39136" rIns="58704" bIns="58704"/>
          <a:lstStyle/>
          <a:p>
            <a:pPr algn="ctr">
              <a:spcBef>
                <a:spcPts val="128"/>
              </a:spcBef>
              <a:spcAft>
                <a:spcPts val="128"/>
              </a:spcAft>
              <a:tabLst>
                <a:tab pos="248339" algn="l"/>
              </a:tabLst>
              <a:defRPr/>
            </a:pPr>
            <a:endParaRPr lang="en-US" sz="1000" b="1" dirty="0">
              <a:solidFill>
                <a:srgbClr val="CC3300"/>
              </a:solidFill>
              <a:ea typeface="ＭＳ Ｐゴシック" pitchFamily="34" charset="-128"/>
              <a:cs typeface="Calibri" pitchFamily="34" charset="0"/>
            </a:endParaRPr>
          </a:p>
          <a:p>
            <a:pPr algn="ctr">
              <a:spcBef>
                <a:spcPts val="128"/>
              </a:spcBef>
              <a:spcAft>
                <a:spcPts val="128"/>
              </a:spcAft>
              <a:tabLst>
                <a:tab pos="248339" algn="l"/>
              </a:tabLst>
              <a:defRPr/>
            </a:pPr>
            <a:r>
              <a:rPr lang="en-US" sz="1000" b="1" dirty="0">
                <a:solidFill>
                  <a:srgbClr val="CC3300"/>
                </a:solidFill>
                <a:ea typeface="ＭＳ Ｐゴシック" pitchFamily="34" charset="-128"/>
                <a:cs typeface="Calibri" pitchFamily="34" charset="0"/>
              </a:rPr>
              <a:t>ACT</a:t>
            </a:r>
          </a:p>
          <a:p>
            <a:pPr>
              <a:spcBef>
                <a:spcPts val="128"/>
              </a:spcBef>
              <a:spcAft>
                <a:spcPts val="128"/>
              </a:spcAft>
              <a:tabLst>
                <a:tab pos="248339" algn="l"/>
              </a:tabLst>
              <a:defRPr/>
            </a:pPr>
            <a:r>
              <a:rPr lang="en-US" sz="700" dirty="0">
                <a:solidFill>
                  <a:srgbClr val="000000"/>
                </a:solidFill>
                <a:ea typeface="ＭＳ Ｐゴシック" pitchFamily="34" charset="-128"/>
                <a:cs typeface="Calibri" pitchFamily="34" charset="0"/>
              </a:rPr>
              <a:t>Depression screening was implemented to improve the patient outcomes related to early detection and intervention. Next steps include :</a:t>
            </a:r>
          </a:p>
          <a:p>
            <a:pPr marL="171450" indent="-171450">
              <a:spcBef>
                <a:spcPts val="128"/>
              </a:spcBef>
              <a:spcAft>
                <a:spcPts val="128"/>
              </a:spcAft>
              <a:buFont typeface="Arial" panose="020B0604020202020204" pitchFamily="34" charset="0"/>
              <a:buChar char="•"/>
              <a:tabLst>
                <a:tab pos="248339" algn="l"/>
              </a:tabLst>
              <a:defRPr/>
            </a:pPr>
            <a:r>
              <a:rPr lang="en-US" sz="700" dirty="0">
                <a:solidFill>
                  <a:srgbClr val="000000"/>
                </a:solidFill>
                <a:ea typeface="ＭＳ Ｐゴシック" pitchFamily="34" charset="-128"/>
                <a:cs typeface="Calibri" pitchFamily="34" charset="0"/>
              </a:rPr>
              <a:t>Expanding the process network wide to all primary care clinics within JPS Health Network.</a:t>
            </a:r>
          </a:p>
          <a:p>
            <a:pPr marL="171450" indent="-171450">
              <a:spcBef>
                <a:spcPts val="128"/>
              </a:spcBef>
              <a:spcAft>
                <a:spcPts val="128"/>
              </a:spcAft>
              <a:buFont typeface="Arial" panose="020B0604020202020204" pitchFamily="34" charset="0"/>
              <a:buChar char="•"/>
              <a:tabLst>
                <a:tab pos="248339" algn="l"/>
              </a:tabLst>
              <a:defRPr/>
            </a:pPr>
            <a:r>
              <a:rPr lang="en-US" sz="700" dirty="0">
                <a:solidFill>
                  <a:srgbClr val="000000"/>
                </a:solidFill>
                <a:ea typeface="ＭＳ Ｐゴシック" pitchFamily="34" charset="-128"/>
                <a:cs typeface="Calibri" pitchFamily="34" charset="0"/>
              </a:rPr>
              <a:t>Create “Best Practice Advisory” as a hard stop to prompt physicians to document a follow up plan on individuals who have a PHQ-9 &gt;9</a:t>
            </a:r>
          </a:p>
          <a:p>
            <a:pPr>
              <a:spcBef>
                <a:spcPts val="128"/>
              </a:spcBef>
              <a:spcAft>
                <a:spcPts val="128"/>
              </a:spcAft>
              <a:tabLst>
                <a:tab pos="248339" algn="l"/>
              </a:tabLst>
              <a:defRPr/>
            </a:pPr>
            <a:r>
              <a:rPr lang="en-US" sz="700" u="sng" dirty="0">
                <a:solidFill>
                  <a:srgbClr val="000000"/>
                </a:solidFill>
                <a:ea typeface="ＭＳ Ｐゴシック" pitchFamily="34" charset="-128"/>
                <a:cs typeface="Calibri" pitchFamily="34" charset="0"/>
              </a:rPr>
              <a:t>Expanding depression screening throughout the network:</a:t>
            </a:r>
          </a:p>
          <a:p>
            <a:pPr marL="97841" indent="-97841">
              <a:spcAft>
                <a:spcPts val="64"/>
              </a:spcAft>
              <a:buFont typeface="Arial" pitchFamily="34" charset="0"/>
              <a:buChar char="•"/>
              <a:tabLst>
                <a:tab pos="248339" algn="l"/>
              </a:tabLst>
              <a:defRPr/>
            </a:pPr>
            <a:r>
              <a:rPr lang="en-US" sz="700" dirty="0">
                <a:solidFill>
                  <a:srgbClr val="000000"/>
                </a:solidFill>
                <a:ea typeface="ＭＳ Ｐゴシック" pitchFamily="34" charset="-128"/>
                <a:cs typeface="Calibri" pitchFamily="34" charset="0"/>
              </a:rPr>
              <a:t>Training staff how to utilize screening and when to escalate to a physician</a:t>
            </a:r>
          </a:p>
          <a:p>
            <a:pPr marL="97841" indent="-97841">
              <a:spcAft>
                <a:spcPts val="64"/>
              </a:spcAft>
              <a:buFont typeface="Arial" pitchFamily="34" charset="0"/>
              <a:buChar char="•"/>
              <a:tabLst>
                <a:tab pos="248339" algn="l"/>
              </a:tabLst>
              <a:defRPr/>
            </a:pPr>
            <a:r>
              <a:rPr lang="en-US" sz="700" dirty="0">
                <a:solidFill>
                  <a:srgbClr val="000000"/>
                </a:solidFill>
                <a:ea typeface="ＭＳ Ｐゴシック" pitchFamily="34" charset="-128"/>
                <a:cs typeface="Calibri" pitchFamily="34" charset="0"/>
              </a:rPr>
              <a:t>Monitor results and share with primary care teams.</a:t>
            </a:r>
          </a:p>
          <a:p>
            <a:pPr marL="97841" indent="-97841">
              <a:spcAft>
                <a:spcPts val="64"/>
              </a:spcAft>
              <a:buFont typeface="Arial" pitchFamily="34" charset="0"/>
              <a:buChar char="•"/>
              <a:tabLst>
                <a:tab pos="248339" algn="l"/>
              </a:tabLst>
              <a:defRPr/>
            </a:pPr>
            <a:r>
              <a:rPr lang="en-US" sz="700" dirty="0">
                <a:solidFill>
                  <a:srgbClr val="000000"/>
                </a:solidFill>
                <a:ea typeface="ＭＳ Ｐゴシック" pitchFamily="34" charset="-128"/>
                <a:cs typeface="Calibri" pitchFamily="34" charset="0"/>
              </a:rPr>
              <a:t>Provided treatment guidelines and education to PCPs</a:t>
            </a:r>
          </a:p>
          <a:p>
            <a:pPr>
              <a:spcAft>
                <a:spcPts val="64"/>
              </a:spcAft>
              <a:tabLst>
                <a:tab pos="248339" algn="l"/>
              </a:tabLst>
              <a:defRPr/>
            </a:pPr>
            <a:r>
              <a:rPr lang="en-US" sz="700" u="sng" dirty="0">
                <a:solidFill>
                  <a:srgbClr val="000000"/>
                </a:solidFill>
                <a:ea typeface="ＭＳ Ｐゴシック" pitchFamily="34" charset="-128"/>
                <a:cs typeface="Calibri" pitchFamily="34" charset="0"/>
              </a:rPr>
              <a:t>Create “Best Practice Advisory” :</a:t>
            </a:r>
          </a:p>
          <a:p>
            <a:pPr marL="97841" indent="-97841">
              <a:buFont typeface="Arial" pitchFamily="34" charset="0"/>
              <a:buChar char="•"/>
              <a:tabLst>
                <a:tab pos="248339" algn="l"/>
              </a:tabLst>
              <a:defRPr/>
            </a:pPr>
            <a:r>
              <a:rPr lang="en-US" sz="700" dirty="0">
                <a:solidFill>
                  <a:srgbClr val="000000"/>
                </a:solidFill>
                <a:ea typeface="ＭＳ Ｐゴシック" pitchFamily="34" charset="-128"/>
                <a:cs typeface="Calibri" pitchFamily="34" charset="0"/>
              </a:rPr>
              <a:t>A best practice advisory was created to prompt providers to document a follow up plan on individuals with a PHQ-9 &gt;9</a:t>
            </a:r>
          </a:p>
          <a:p>
            <a:pPr marL="97841" indent="-97841">
              <a:buFont typeface="Arial" pitchFamily="34" charset="0"/>
              <a:buChar char="•"/>
              <a:tabLst>
                <a:tab pos="248339" algn="l"/>
              </a:tabLst>
              <a:defRPr/>
            </a:pPr>
            <a:r>
              <a:rPr lang="en-US" sz="700" dirty="0">
                <a:solidFill>
                  <a:srgbClr val="000000"/>
                </a:solidFill>
                <a:ea typeface="ＭＳ Ｐゴシック" pitchFamily="34" charset="-128"/>
                <a:cs typeface="Calibri" pitchFamily="34" charset="0"/>
              </a:rPr>
              <a:t>Screening with Follow up plan documented has increased from 46.83% - 86.9%</a:t>
            </a:r>
          </a:p>
          <a:p>
            <a:pPr marL="97841" indent="-97841">
              <a:buFont typeface="Arial" pitchFamily="34" charset="0"/>
              <a:buChar char="•"/>
              <a:tabLst>
                <a:tab pos="248339" algn="l"/>
              </a:tabLst>
              <a:defRPr/>
            </a:pPr>
            <a:endParaRPr lang="en-US" sz="700" dirty="0">
              <a:solidFill>
                <a:srgbClr val="000000"/>
              </a:solidFill>
              <a:ea typeface="ＭＳ Ｐゴシック" pitchFamily="34" charset="-128"/>
              <a:cs typeface="Calibri" pitchFamily="34" charset="0"/>
            </a:endParaRPr>
          </a:p>
          <a:p>
            <a:pPr marL="97841" indent="-97841">
              <a:buFont typeface="Arial" pitchFamily="34" charset="0"/>
              <a:buChar char="•"/>
              <a:tabLst>
                <a:tab pos="248339" algn="l"/>
              </a:tabLst>
              <a:defRPr/>
            </a:pPr>
            <a:endParaRPr lang="en-US" sz="700" dirty="0">
              <a:solidFill>
                <a:srgbClr val="000000"/>
              </a:solidFill>
              <a:ea typeface="ＭＳ Ｐゴシック" pitchFamily="34" charset="-128"/>
              <a:cs typeface="Calibri" pitchFamily="34" charset="0"/>
            </a:endParaRPr>
          </a:p>
          <a:p>
            <a:pPr marL="97841" indent="-97841">
              <a:buFont typeface="Arial" pitchFamily="34" charset="0"/>
              <a:buChar char="•"/>
              <a:tabLst>
                <a:tab pos="248339" algn="l"/>
              </a:tabLst>
              <a:defRPr/>
            </a:pPr>
            <a:endParaRPr lang="en-US" sz="700" dirty="0">
              <a:solidFill>
                <a:srgbClr val="000000"/>
              </a:solidFill>
              <a:ea typeface="ＭＳ Ｐゴシック" pitchFamily="34" charset="-128"/>
              <a:cs typeface="Calibri" pitchFamily="34" charset="0"/>
            </a:endParaRPr>
          </a:p>
          <a:p>
            <a:pPr>
              <a:tabLst>
                <a:tab pos="248339" algn="l"/>
              </a:tabLst>
              <a:defRPr/>
            </a:pPr>
            <a:endParaRPr lang="en-US" sz="700" dirty="0">
              <a:solidFill>
                <a:prstClr val="black"/>
              </a:solidFill>
              <a:ea typeface="ＭＳ Ｐゴシック" pitchFamily="34" charset="-128"/>
              <a:cs typeface="Calibri" pitchFamily="34" charset="0"/>
            </a:endParaRPr>
          </a:p>
        </p:txBody>
      </p:sp>
      <p:sp>
        <p:nvSpPr>
          <p:cNvPr id="2052" name="Rectangle 33"/>
          <p:cNvSpPr>
            <a:spLocks noChangeArrowheads="1"/>
          </p:cNvSpPr>
          <p:nvPr/>
        </p:nvSpPr>
        <p:spPr bwMode="auto">
          <a:xfrm>
            <a:off x="61913" y="4186238"/>
            <a:ext cx="2047875"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8273" tIns="58704" rIns="78273" bIns="78273"/>
          <a:lstStyle/>
          <a:p>
            <a:pPr>
              <a:spcBef>
                <a:spcPts val="257"/>
              </a:spcBef>
              <a:spcAft>
                <a:spcPts val="257"/>
              </a:spcAft>
              <a:defRPr/>
            </a:pPr>
            <a:r>
              <a:rPr lang="en-GB" sz="900" b="1" dirty="0">
                <a:solidFill>
                  <a:srgbClr val="CC3300"/>
                </a:solidFill>
                <a:ea typeface="ＭＳ Ｐゴシック" pitchFamily="34" charset="-128"/>
                <a:cs typeface="Calibri" pitchFamily="34" charset="0"/>
              </a:rPr>
              <a:t>Aims</a:t>
            </a:r>
          </a:p>
          <a:p>
            <a:pPr marL="228600" indent="-228600">
              <a:buFont typeface="+mj-lt"/>
              <a:buAutoNum type="arabicPeriod"/>
              <a:defRPr/>
            </a:pPr>
            <a:r>
              <a:rPr lang="en-US" sz="800" dirty="0">
                <a:solidFill>
                  <a:prstClr val="black"/>
                </a:solidFill>
                <a:ea typeface="ＭＳ Ｐゴシック" pitchFamily="34" charset="-128"/>
              </a:rPr>
              <a:t>Develop and implement a standardized depression screening tool within the primary care setting. </a:t>
            </a:r>
          </a:p>
          <a:p>
            <a:pPr marL="228600" indent="-228600">
              <a:buFont typeface="+mj-lt"/>
              <a:buAutoNum type="arabicPeriod"/>
              <a:defRPr/>
            </a:pPr>
            <a:r>
              <a:rPr lang="en-US" sz="800" dirty="0">
                <a:solidFill>
                  <a:prstClr val="black"/>
                </a:solidFill>
                <a:ea typeface="ＭＳ Ｐゴシック" pitchFamily="34" charset="-128"/>
              </a:rPr>
              <a:t>Increase the number of individuals screened within primary care using a standardized tool to 2500. </a:t>
            </a:r>
          </a:p>
          <a:p>
            <a:pPr marL="228600" indent="-228600">
              <a:buFont typeface="+mj-lt"/>
              <a:buAutoNum type="arabicPeriod"/>
              <a:defRPr/>
            </a:pPr>
            <a:r>
              <a:rPr lang="en-US" sz="800" dirty="0">
                <a:solidFill>
                  <a:prstClr val="black"/>
                </a:solidFill>
                <a:ea typeface="ＭＳ Ｐゴシック" pitchFamily="34" charset="-128"/>
              </a:rPr>
              <a:t>Increase the number of individuals with depression screening and follow up plan documented. </a:t>
            </a:r>
          </a:p>
        </p:txBody>
      </p:sp>
      <p:sp>
        <p:nvSpPr>
          <p:cNvPr id="2053" name="Rectangle 29"/>
          <p:cNvSpPr>
            <a:spLocks noChangeArrowheads="1"/>
          </p:cNvSpPr>
          <p:nvPr/>
        </p:nvSpPr>
        <p:spPr bwMode="auto">
          <a:xfrm>
            <a:off x="158750" y="1209675"/>
            <a:ext cx="2047875" cy="260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8273" tIns="58704" rIns="78273" bIns="78273"/>
          <a:lstStyle/>
          <a:p>
            <a:pPr>
              <a:spcBef>
                <a:spcPts val="128"/>
              </a:spcBef>
              <a:spcAft>
                <a:spcPts val="128"/>
              </a:spcAft>
              <a:defRPr/>
            </a:pPr>
            <a:r>
              <a:rPr lang="en-US" sz="900" b="1" dirty="0">
                <a:solidFill>
                  <a:srgbClr val="CC3300"/>
                </a:solidFill>
                <a:ea typeface="ＭＳ Ｐゴシック" pitchFamily="34" charset="-128"/>
                <a:cs typeface="Calibri" pitchFamily="34" charset="0"/>
              </a:rPr>
              <a:t>Why is depression screening in Primary Care Important?</a:t>
            </a:r>
          </a:p>
          <a:p>
            <a:pPr marL="97841" indent="-97841">
              <a:spcBef>
                <a:spcPts val="128"/>
              </a:spcBef>
              <a:spcAft>
                <a:spcPts val="128"/>
              </a:spcAft>
              <a:buFont typeface="Arial" pitchFamily="34" charset="0"/>
              <a:buChar char="•"/>
              <a:defRPr/>
            </a:pPr>
            <a:r>
              <a:rPr lang="en-US" sz="800" dirty="0">
                <a:solidFill>
                  <a:prstClr val="black"/>
                </a:solidFill>
                <a:ea typeface="ＭＳ Ｐゴシック" pitchFamily="34" charset="-128"/>
                <a:cs typeface="Calibri" pitchFamily="34" charset="0"/>
              </a:rPr>
              <a:t>The majority of individuals  with depression go unrecognized in the primary care setting which make up 15% of the total Primary Care Population.</a:t>
            </a:r>
          </a:p>
          <a:p>
            <a:pPr marL="97841" indent="-97841">
              <a:spcBef>
                <a:spcPts val="128"/>
              </a:spcBef>
              <a:spcAft>
                <a:spcPts val="128"/>
              </a:spcAft>
              <a:buFont typeface="Arial" pitchFamily="34" charset="0"/>
              <a:buChar char="•"/>
              <a:defRPr/>
            </a:pPr>
            <a:r>
              <a:rPr lang="en-US" sz="800" dirty="0">
                <a:solidFill>
                  <a:prstClr val="black"/>
                </a:solidFill>
                <a:ea typeface="ＭＳ Ｐゴシック" pitchFamily="34" charset="-128"/>
                <a:cs typeface="Calibri" pitchFamily="34" charset="0"/>
              </a:rPr>
              <a:t>The Patient Health Questionnaire (PHQ-9) is a validated and standardized tool with objective criteria for measuring risk of depression and diagnostic criteria. </a:t>
            </a:r>
          </a:p>
          <a:p>
            <a:pPr marL="97841" indent="-97841">
              <a:spcBef>
                <a:spcPts val="128"/>
              </a:spcBef>
              <a:spcAft>
                <a:spcPts val="128"/>
              </a:spcAft>
              <a:buFont typeface="Arial" pitchFamily="34" charset="0"/>
              <a:buChar char="•"/>
              <a:defRPr/>
            </a:pPr>
            <a:r>
              <a:rPr lang="en-US" sz="800" dirty="0">
                <a:solidFill>
                  <a:prstClr val="black"/>
                </a:solidFill>
                <a:ea typeface="ＭＳ Ｐゴシック" pitchFamily="34" charset="-128"/>
                <a:cs typeface="Calibri" pitchFamily="34" charset="0"/>
              </a:rPr>
              <a:t>JPS does not have a standardized tool or process to screen individuals for depression.</a:t>
            </a:r>
          </a:p>
          <a:p>
            <a:pPr marL="97841" indent="-97841">
              <a:spcBef>
                <a:spcPts val="128"/>
              </a:spcBef>
              <a:spcAft>
                <a:spcPts val="128"/>
              </a:spcAft>
              <a:buFont typeface="Arial" pitchFamily="34" charset="0"/>
              <a:buChar char="•"/>
              <a:defRPr/>
            </a:pPr>
            <a:r>
              <a:rPr lang="en-US" sz="800" dirty="0">
                <a:solidFill>
                  <a:prstClr val="black"/>
                </a:solidFill>
                <a:ea typeface="ＭＳ Ｐゴシック" pitchFamily="34" charset="-128"/>
                <a:cs typeface="Calibri" pitchFamily="34" charset="0"/>
              </a:rPr>
              <a:t>Screening for depression in primary care can lead to earlier detection and intervention, which can prevent exacerbation of depressive symptoms.</a:t>
            </a:r>
          </a:p>
          <a:p>
            <a:pPr marL="97841" indent="-97841">
              <a:spcBef>
                <a:spcPts val="128"/>
              </a:spcBef>
              <a:spcAft>
                <a:spcPts val="128"/>
              </a:spcAft>
              <a:buFont typeface="Arial" pitchFamily="34" charset="0"/>
              <a:buChar char="•"/>
              <a:defRPr/>
            </a:pPr>
            <a:r>
              <a:rPr lang="en-US" sz="800" dirty="0">
                <a:solidFill>
                  <a:prstClr val="black"/>
                </a:solidFill>
                <a:ea typeface="ＭＳ Ｐゴシック" pitchFamily="34" charset="-128"/>
              </a:rPr>
              <a:t>38,000 suicides occur in the U.S. annually. Up to 76% of those individuals had contact with their Primary Care provider the month prior. </a:t>
            </a:r>
            <a:endParaRPr lang="en-US" sz="800" dirty="0">
              <a:solidFill>
                <a:prstClr val="black"/>
              </a:solidFill>
              <a:ea typeface="ＭＳ Ｐゴシック" pitchFamily="34" charset="-128"/>
              <a:cs typeface="Calibri" pitchFamily="34" charset="0"/>
            </a:endParaRPr>
          </a:p>
        </p:txBody>
      </p:sp>
      <p:sp>
        <p:nvSpPr>
          <p:cNvPr id="2" name="Text Box 2"/>
          <p:cNvSpPr txBox="1">
            <a:spLocks noChangeArrowheads="1"/>
          </p:cNvSpPr>
          <p:nvPr/>
        </p:nvSpPr>
        <p:spPr bwMode="auto">
          <a:xfrm>
            <a:off x="0" y="328613"/>
            <a:ext cx="9144000" cy="495300"/>
          </a:xfrm>
          <a:prstGeom prst="rect">
            <a:avLst/>
          </a:prstGeom>
          <a:solidFill>
            <a:schemeClr val="bg1">
              <a:lumMod val="95000"/>
            </a:schemeClr>
          </a:solidFill>
          <a:ln>
            <a:noFill/>
          </a:ln>
          <a:extLst/>
        </p:spPr>
        <p:txBody>
          <a:bodyPr lIns="115560" tIns="115560" rIns="115560" bIns="11556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257"/>
              </a:spcAft>
              <a:defRPr/>
            </a:pPr>
            <a:r>
              <a:rPr lang="en-GB" altLang="en-US" sz="1700" dirty="0" smtClean="0">
                <a:solidFill>
                  <a:srgbClr val="002060"/>
                </a:solidFill>
                <a:latin typeface="Calibri" pitchFamily="34" charset="0"/>
                <a:ea typeface="Calibri" pitchFamily="34" charset="0"/>
                <a:cs typeface="Calibri" pitchFamily="34" charset="0"/>
              </a:rPr>
              <a:t>PDSA Story Board</a:t>
            </a:r>
            <a:endParaRPr lang="en-GB" altLang="en-US" sz="1700" dirty="0">
              <a:solidFill>
                <a:srgbClr val="002060"/>
              </a:solidFill>
              <a:latin typeface="Calibri" pitchFamily="34" charset="0"/>
              <a:ea typeface="Calibri" pitchFamily="34" charset="0"/>
              <a:cs typeface="Calibri" pitchFamily="34" charset="0"/>
            </a:endParaRPr>
          </a:p>
        </p:txBody>
      </p:sp>
      <p:pic>
        <p:nvPicPr>
          <p:cNvPr id="34822" name="Picture 31"/>
          <p:cNvPicPr>
            <a:picLocks noChangeAspect="1" noChangeArrowheads="1"/>
          </p:cNvPicPr>
          <p:nvPr/>
        </p:nvPicPr>
        <p:blipFill>
          <a:blip r:embed="rId4">
            <a:extLst>
              <a:ext uri="{28A0092B-C50C-407E-A947-70E740481C1C}">
                <a14:useLocalDpi xmlns:a14="http://schemas.microsoft.com/office/drawing/2010/main" val="0"/>
              </a:ext>
            </a:extLst>
          </a:blip>
          <a:srcRect l="278" t="33936" r="267" b="33034"/>
          <a:stretch>
            <a:fillRect/>
          </a:stretch>
        </p:blipFill>
        <p:spPr bwMode="auto">
          <a:xfrm>
            <a:off x="0" y="1109663"/>
            <a:ext cx="9144000" cy="1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 name="Rectangle 63"/>
          <p:cNvSpPr>
            <a:spLocks noChangeArrowheads="1"/>
          </p:cNvSpPr>
          <p:nvPr/>
        </p:nvSpPr>
        <p:spPr bwMode="auto">
          <a:xfrm>
            <a:off x="2397125" y="1209675"/>
            <a:ext cx="2047875" cy="2371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704" tIns="58704" rIns="58704" bIns="39136"/>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1450" indent="-171450" eaLnBrk="1" hangingPunct="1">
              <a:spcBef>
                <a:spcPts val="257"/>
              </a:spcBef>
              <a:spcAft>
                <a:spcPts val="257"/>
              </a:spcAft>
              <a:buFont typeface="Arial" panose="020B0604020202020204" pitchFamily="34" charset="0"/>
              <a:buChar char="•"/>
              <a:tabLst>
                <a:tab pos="248339" algn="l"/>
              </a:tabLst>
              <a:defRPr/>
            </a:pPr>
            <a:r>
              <a:rPr lang="en-US" sz="800" dirty="0">
                <a:solidFill>
                  <a:prstClr val="black"/>
                </a:solidFill>
                <a:latin typeface="Calibri" pitchFamily="34" charset="0"/>
                <a:cs typeface="Calibri" pitchFamily="34" charset="0"/>
              </a:rPr>
              <a:t>The majority of individuals recognized with depression in primary care were recognized through a chief complaint by the patient once symptoms had had become worse. </a:t>
            </a:r>
          </a:p>
          <a:p>
            <a:pPr algn="ctr" eaLnBrk="1" hangingPunct="1">
              <a:spcBef>
                <a:spcPts val="257"/>
              </a:spcBef>
              <a:spcAft>
                <a:spcPts val="257"/>
              </a:spcAft>
              <a:tabLst>
                <a:tab pos="248339" algn="l"/>
              </a:tabLst>
              <a:defRPr/>
            </a:pPr>
            <a:r>
              <a:rPr lang="en-US" sz="1000" b="1" dirty="0" smtClean="0">
                <a:solidFill>
                  <a:srgbClr val="CC3300"/>
                </a:solidFill>
                <a:latin typeface="Calibri" pitchFamily="34" charset="0"/>
                <a:cs typeface="Calibri" pitchFamily="34" charset="0"/>
              </a:rPr>
              <a:t>PLAN</a:t>
            </a:r>
            <a:endParaRPr lang="en-US" sz="200" b="1" dirty="0">
              <a:solidFill>
                <a:srgbClr val="CC3300"/>
              </a:solidFill>
              <a:latin typeface="Calibri" pitchFamily="34" charset="0"/>
              <a:cs typeface="Calibri" pitchFamily="34" charset="0"/>
            </a:endParaRPr>
          </a:p>
          <a:p>
            <a:pPr marL="122301" indent="-122301" eaLnBrk="1" hangingPunct="1">
              <a:spcBef>
                <a:spcPts val="0"/>
              </a:spcBef>
              <a:spcAft>
                <a:spcPts val="86"/>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Project </a:t>
            </a:r>
            <a:r>
              <a:rPr lang="en-US" sz="800" dirty="0">
                <a:solidFill>
                  <a:prstClr val="black"/>
                </a:solidFill>
                <a:latin typeface="Calibri" pitchFamily="34" charset="0"/>
                <a:cs typeface="Calibri" pitchFamily="34" charset="0"/>
              </a:rPr>
              <a:t>planning with stakeholder groups (Physicians, staff, management, </a:t>
            </a:r>
            <a:r>
              <a:rPr lang="en-US" sz="800" dirty="0" smtClean="0">
                <a:solidFill>
                  <a:prstClr val="black"/>
                </a:solidFill>
                <a:latin typeface="Calibri" pitchFamily="34" charset="0"/>
                <a:cs typeface="Calibri" pitchFamily="34" charset="0"/>
              </a:rPr>
              <a:t>IT , Pharmacy, </a:t>
            </a:r>
            <a:r>
              <a:rPr lang="en-US" sz="800" dirty="0">
                <a:solidFill>
                  <a:prstClr val="black"/>
                </a:solidFill>
                <a:latin typeface="Calibri" pitchFamily="34" charset="0"/>
                <a:cs typeface="Calibri" pitchFamily="34" charset="0"/>
              </a:rPr>
              <a:t>etc.)</a:t>
            </a:r>
          </a:p>
          <a:p>
            <a:pPr marL="122301" indent="-122301" eaLnBrk="1" hangingPunct="1">
              <a:spcBef>
                <a:spcPts val="0"/>
              </a:spcBef>
              <a:spcAft>
                <a:spcPts val="86"/>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Identify appropriate screening tool and implement in the EMR</a:t>
            </a:r>
            <a:endParaRPr lang="en-US" sz="800" dirty="0">
              <a:solidFill>
                <a:prstClr val="black"/>
              </a:solidFill>
              <a:latin typeface="Calibri" pitchFamily="34" charset="0"/>
              <a:cs typeface="Calibri" pitchFamily="34" charset="0"/>
            </a:endParaRPr>
          </a:p>
          <a:p>
            <a:pPr marL="122301" indent="-122301" eaLnBrk="1" hangingPunct="1">
              <a:spcBef>
                <a:spcPts val="0"/>
              </a:spcBef>
              <a:spcAft>
                <a:spcPts val="86"/>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Develop reports to monitor and track results for depression screening. </a:t>
            </a:r>
          </a:p>
          <a:p>
            <a:pPr marL="122301" indent="-122301" eaLnBrk="1" hangingPunct="1">
              <a:spcBef>
                <a:spcPts val="0"/>
              </a:spcBef>
              <a:spcAft>
                <a:spcPts val="86"/>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Pilot screening tool </a:t>
            </a:r>
            <a:r>
              <a:rPr lang="en-US" sz="800" dirty="0">
                <a:solidFill>
                  <a:prstClr val="black"/>
                </a:solidFill>
                <a:latin typeface="Calibri" pitchFamily="34" charset="0"/>
                <a:cs typeface="Calibri" pitchFamily="34" charset="0"/>
              </a:rPr>
              <a:t>and complete </a:t>
            </a:r>
            <a:r>
              <a:rPr lang="en-US" sz="800" dirty="0" smtClean="0">
                <a:solidFill>
                  <a:prstClr val="black"/>
                </a:solidFill>
                <a:latin typeface="Calibri" pitchFamily="34" charset="0"/>
                <a:cs typeface="Calibri" pitchFamily="34" charset="0"/>
              </a:rPr>
              <a:t>PDSA cycles.</a:t>
            </a:r>
            <a:endParaRPr lang="en-US" sz="800" dirty="0">
              <a:solidFill>
                <a:prstClr val="black"/>
              </a:solidFill>
              <a:latin typeface="Calibri" pitchFamily="34" charset="0"/>
              <a:cs typeface="Calibri" pitchFamily="34" charset="0"/>
            </a:endParaRPr>
          </a:p>
          <a:p>
            <a:pPr marL="122301" indent="-122301" eaLnBrk="1" hangingPunct="1">
              <a:spcBef>
                <a:spcPts val="0"/>
              </a:spcBef>
              <a:spcAft>
                <a:spcPts val="86"/>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Monitor results and improve process for depression screening.</a:t>
            </a:r>
            <a:endParaRPr lang="en-US" sz="800" dirty="0">
              <a:solidFill>
                <a:prstClr val="black"/>
              </a:solidFill>
              <a:latin typeface="Calibri" pitchFamily="34" charset="0"/>
              <a:cs typeface="Calibri" pitchFamily="34" charset="0"/>
            </a:endParaRPr>
          </a:p>
          <a:p>
            <a:pPr lvl="1" eaLnBrk="1" hangingPunct="1">
              <a:spcBef>
                <a:spcPts val="0"/>
              </a:spcBef>
              <a:spcAft>
                <a:spcPts val="86"/>
              </a:spcAft>
              <a:tabLst>
                <a:tab pos="248339" algn="l"/>
              </a:tabLst>
              <a:defRPr/>
            </a:pPr>
            <a:endParaRPr lang="en-US" sz="800" dirty="0">
              <a:solidFill>
                <a:prstClr val="black"/>
              </a:solidFill>
              <a:latin typeface="Calibri" pitchFamily="34" charset="0"/>
              <a:cs typeface="Calibri" pitchFamily="34" charset="0"/>
            </a:endParaRPr>
          </a:p>
        </p:txBody>
      </p:sp>
      <p:sp>
        <p:nvSpPr>
          <p:cNvPr id="69" name="Rectangle 29"/>
          <p:cNvSpPr>
            <a:spLocks noChangeArrowheads="1"/>
          </p:cNvSpPr>
          <p:nvPr/>
        </p:nvSpPr>
        <p:spPr bwMode="auto">
          <a:xfrm>
            <a:off x="158750" y="5711825"/>
            <a:ext cx="2047875"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8273" tIns="78273" rIns="78273" bIns="78273"/>
          <a:lstStyle/>
          <a:p>
            <a:pPr>
              <a:spcBef>
                <a:spcPts val="257"/>
              </a:spcBef>
              <a:spcAft>
                <a:spcPts val="128"/>
              </a:spcAft>
              <a:defRPr/>
            </a:pPr>
            <a:r>
              <a:rPr lang="en-US" sz="900" b="1" dirty="0">
                <a:solidFill>
                  <a:srgbClr val="CC3300"/>
                </a:solidFill>
                <a:ea typeface="ＭＳ Ｐゴシック" pitchFamily="34" charset="-128"/>
                <a:cs typeface="Calibri" pitchFamily="34" charset="0"/>
              </a:rPr>
              <a:t>Evaluating the Issue</a:t>
            </a:r>
          </a:p>
          <a:p>
            <a:pPr marL="171450" indent="-171450">
              <a:spcAft>
                <a:spcPts val="128"/>
              </a:spcAft>
              <a:buFont typeface="Arial" panose="020B0604020202020204" pitchFamily="34" charset="0"/>
              <a:buChar char="•"/>
              <a:defRPr/>
            </a:pPr>
            <a:r>
              <a:rPr lang="en-US" sz="800" dirty="0">
                <a:solidFill>
                  <a:prstClr val="black"/>
                </a:solidFill>
                <a:ea typeface="ＭＳ Ｐゴシック" pitchFamily="34" charset="-128"/>
                <a:cs typeface="Calibri" pitchFamily="34" charset="0"/>
              </a:rPr>
              <a:t>No data was available to understand this problem originally. </a:t>
            </a:r>
          </a:p>
          <a:p>
            <a:pPr marL="171450" indent="-171450">
              <a:spcAft>
                <a:spcPts val="128"/>
              </a:spcAft>
              <a:buFont typeface="Arial" panose="020B0604020202020204" pitchFamily="34" charset="0"/>
              <a:buChar char="•"/>
              <a:defRPr/>
            </a:pPr>
            <a:r>
              <a:rPr lang="en-US" sz="800" dirty="0">
                <a:solidFill>
                  <a:prstClr val="black"/>
                </a:solidFill>
                <a:ea typeface="ＭＳ Ｐゴシック" pitchFamily="34" charset="-128"/>
                <a:cs typeface="Calibri" pitchFamily="34" charset="0"/>
              </a:rPr>
              <a:t>There was no standardized screening tool or process to detect individuals who may have depression in primary care. </a:t>
            </a:r>
          </a:p>
        </p:txBody>
      </p:sp>
      <p:sp>
        <p:nvSpPr>
          <p:cNvPr id="71" name="Rectangle 70"/>
          <p:cNvSpPr>
            <a:spLocks noChangeArrowheads="1"/>
          </p:cNvSpPr>
          <p:nvPr/>
        </p:nvSpPr>
        <p:spPr bwMode="auto">
          <a:xfrm>
            <a:off x="2362200" y="3581400"/>
            <a:ext cx="2047875"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704" tIns="39136" rIns="76316" bIns="58704"/>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spcBef>
                <a:spcPts val="257"/>
              </a:spcBef>
              <a:spcAft>
                <a:spcPts val="257"/>
              </a:spcAft>
              <a:tabLst>
                <a:tab pos="248339" algn="l"/>
              </a:tabLst>
              <a:defRPr/>
            </a:pPr>
            <a:r>
              <a:rPr lang="en-US" sz="1000" b="1" dirty="0">
                <a:solidFill>
                  <a:srgbClr val="CC3300"/>
                </a:solidFill>
                <a:latin typeface="Calibri" pitchFamily="34" charset="0"/>
                <a:cs typeface="Calibri" pitchFamily="34" charset="0"/>
              </a:rPr>
              <a:t>DO</a:t>
            </a:r>
          </a:p>
          <a:p>
            <a:pPr eaLnBrk="1" hangingPunct="1">
              <a:spcBef>
                <a:spcPts val="193"/>
              </a:spcBef>
              <a:spcAft>
                <a:spcPts val="128"/>
              </a:spcAft>
              <a:tabLst>
                <a:tab pos="248339" algn="l"/>
              </a:tabLst>
              <a:defRPr/>
            </a:pPr>
            <a:r>
              <a:rPr lang="en-US" sz="800" u="sng" dirty="0" smtClean="0">
                <a:solidFill>
                  <a:prstClr val="black"/>
                </a:solidFill>
                <a:latin typeface="Calibri" pitchFamily="34" charset="0"/>
                <a:cs typeface="Calibri" pitchFamily="34" charset="0"/>
              </a:rPr>
              <a:t>Develop and implement depression screening within primary care. </a:t>
            </a:r>
            <a:endParaRPr lang="en-US" sz="800" u="sng"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a:solidFill>
                  <a:prstClr val="black"/>
                </a:solidFill>
                <a:latin typeface="Calibri" pitchFamily="34" charset="0"/>
                <a:cs typeface="Calibri" pitchFamily="34" charset="0"/>
              </a:rPr>
              <a:t>Aim: </a:t>
            </a:r>
            <a:r>
              <a:rPr lang="en-US" sz="800" dirty="0" smtClean="0">
                <a:solidFill>
                  <a:prstClr val="black"/>
                </a:solidFill>
                <a:latin typeface="Calibri" pitchFamily="34" charset="0"/>
                <a:cs typeface="Calibri" pitchFamily="34" charset="0"/>
              </a:rPr>
              <a:t>Efficient and reliable screening process to screen for depression within primary care. </a:t>
            </a:r>
            <a:endParaRPr lang="en-US" sz="800"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Adopt and implement PHQ-9 into EMR</a:t>
            </a:r>
          </a:p>
          <a:p>
            <a:pPr eaLnBrk="1" hangingPunct="1">
              <a:spcBef>
                <a:spcPts val="193"/>
              </a:spcBef>
              <a:spcAft>
                <a:spcPts val="128"/>
              </a:spcAft>
              <a:tabLst>
                <a:tab pos="248339" algn="l"/>
              </a:tabLst>
              <a:defRPr/>
            </a:pPr>
            <a:r>
              <a:rPr lang="en-US" sz="800" u="sng" dirty="0" smtClean="0">
                <a:solidFill>
                  <a:prstClr val="black"/>
                </a:solidFill>
                <a:latin typeface="Calibri" pitchFamily="34" charset="0"/>
                <a:cs typeface="Calibri" pitchFamily="34" charset="0"/>
              </a:rPr>
              <a:t>Develop reports to monitor and track results for depression screening.</a:t>
            </a:r>
            <a:endParaRPr lang="en-US" sz="800" u="sng"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a:solidFill>
                  <a:prstClr val="black"/>
                </a:solidFill>
                <a:latin typeface="Calibri" pitchFamily="34" charset="0"/>
                <a:cs typeface="Calibri" pitchFamily="34" charset="0"/>
              </a:rPr>
              <a:t>Aim: </a:t>
            </a:r>
            <a:r>
              <a:rPr lang="en-US" sz="800" dirty="0" smtClean="0">
                <a:solidFill>
                  <a:prstClr val="black"/>
                </a:solidFill>
                <a:latin typeface="Calibri" pitchFamily="34" charset="0"/>
                <a:cs typeface="Calibri" pitchFamily="34" charset="0"/>
              </a:rPr>
              <a:t>Create reliable reports with data to monitor progress and drive improvement. </a:t>
            </a:r>
            <a:endParaRPr lang="en-US" sz="800"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Meet with IT and Knowledge Management to develop reporting specifications and create reports.</a:t>
            </a:r>
            <a:endParaRPr lang="en-US" sz="800" dirty="0">
              <a:solidFill>
                <a:prstClr val="black"/>
              </a:solidFill>
              <a:latin typeface="Calibri" pitchFamily="34" charset="0"/>
              <a:cs typeface="Calibri" pitchFamily="34" charset="0"/>
            </a:endParaRPr>
          </a:p>
          <a:p>
            <a:pPr eaLnBrk="1" hangingPunct="1">
              <a:spcBef>
                <a:spcPts val="193"/>
              </a:spcBef>
              <a:spcAft>
                <a:spcPts val="128"/>
              </a:spcAft>
              <a:tabLst>
                <a:tab pos="248339" algn="l"/>
              </a:tabLst>
              <a:defRPr/>
            </a:pPr>
            <a:r>
              <a:rPr lang="en-US" sz="800" u="sng" dirty="0" smtClean="0">
                <a:solidFill>
                  <a:prstClr val="black"/>
                </a:solidFill>
                <a:latin typeface="Calibri" pitchFamily="34" charset="0"/>
                <a:cs typeface="Calibri" pitchFamily="34" charset="0"/>
              </a:rPr>
              <a:t>Pilot screening tool in 3 locations and complete PDSA cycles.</a:t>
            </a:r>
            <a:endParaRPr lang="en-US" sz="800" u="sng"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a:solidFill>
                  <a:prstClr val="black"/>
                </a:solidFill>
                <a:latin typeface="Calibri" pitchFamily="34" charset="0"/>
                <a:cs typeface="Calibri" pitchFamily="34" charset="0"/>
              </a:rPr>
              <a:t>Aim: </a:t>
            </a:r>
            <a:r>
              <a:rPr lang="en-US" sz="800" dirty="0" smtClean="0">
                <a:solidFill>
                  <a:prstClr val="black"/>
                </a:solidFill>
                <a:latin typeface="Calibri" pitchFamily="34" charset="0"/>
                <a:cs typeface="Calibri" pitchFamily="34" charset="0"/>
              </a:rPr>
              <a:t>Reliable and seamless screening process that can be implemented network wide within primary care.</a:t>
            </a:r>
            <a:endParaRPr lang="en-US" sz="800" dirty="0">
              <a:solidFill>
                <a:prstClr val="black"/>
              </a:solidFill>
              <a:latin typeface="Calibri" pitchFamily="34" charset="0"/>
              <a:cs typeface="Calibri" pitchFamily="34" charset="0"/>
            </a:endParaRPr>
          </a:p>
          <a:p>
            <a:pPr marL="97841" indent="-97841" eaLnBrk="1" hangingPunct="1">
              <a:spcBef>
                <a:spcPts val="0"/>
              </a:spcBef>
              <a:spcAft>
                <a:spcPts val="0"/>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Collaborate with primary care teams at the  3 locations . </a:t>
            </a:r>
          </a:p>
          <a:p>
            <a:pPr marL="97841" indent="-97841" eaLnBrk="1" hangingPunct="1">
              <a:spcBef>
                <a:spcPts val="0"/>
              </a:spcBef>
              <a:spcAft>
                <a:spcPts val="0"/>
              </a:spcAft>
              <a:buFont typeface="Arial" pitchFamily="34" charset="0"/>
              <a:buChar char="•"/>
              <a:tabLst>
                <a:tab pos="248339" algn="l"/>
              </a:tabLst>
              <a:defRPr/>
            </a:pPr>
            <a:r>
              <a:rPr lang="en-US" sz="800" dirty="0" smtClean="0">
                <a:solidFill>
                  <a:prstClr val="black"/>
                </a:solidFill>
                <a:latin typeface="Calibri" pitchFamily="34" charset="0"/>
                <a:cs typeface="Calibri" pitchFamily="34" charset="0"/>
              </a:rPr>
              <a:t>Train staff and  continue rapid cycle improvements.</a:t>
            </a:r>
            <a:endParaRPr lang="en-US" sz="800" dirty="0">
              <a:solidFill>
                <a:prstClr val="black"/>
              </a:solidFill>
              <a:latin typeface="Calibri" pitchFamily="34" charset="0"/>
              <a:cs typeface="Calibri" pitchFamily="34" charset="0"/>
            </a:endParaRPr>
          </a:p>
        </p:txBody>
      </p:sp>
      <p:sp>
        <p:nvSpPr>
          <p:cNvPr id="79" name="Rectangle 33"/>
          <p:cNvSpPr>
            <a:spLocks noChangeArrowheads="1"/>
          </p:cNvSpPr>
          <p:nvPr/>
        </p:nvSpPr>
        <p:spPr bwMode="auto">
          <a:xfrm>
            <a:off x="4697413" y="1128713"/>
            <a:ext cx="1855787" cy="5635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8273" tIns="58704" rIns="78273" bIns="58704"/>
          <a:lstStyle/>
          <a:p>
            <a:pPr algn="ctr">
              <a:spcBef>
                <a:spcPts val="128"/>
              </a:spcBef>
              <a:spcAft>
                <a:spcPts val="128"/>
              </a:spcAft>
              <a:defRPr/>
            </a:pPr>
            <a:r>
              <a:rPr lang="en-GB" sz="1000" b="1" dirty="0">
                <a:solidFill>
                  <a:srgbClr val="CC3300"/>
                </a:solidFill>
                <a:ea typeface="ＭＳ Ｐゴシック" pitchFamily="34" charset="-128"/>
                <a:cs typeface="Calibri" pitchFamily="34" charset="0"/>
              </a:rPr>
              <a:t>STUDY</a:t>
            </a:r>
          </a:p>
          <a:p>
            <a:pPr>
              <a:spcAft>
                <a:spcPts val="128"/>
              </a:spcAft>
              <a:tabLst>
                <a:tab pos="248339" algn="l"/>
              </a:tabLst>
              <a:defRPr/>
            </a:pPr>
            <a:r>
              <a:rPr lang="en-US" sz="800" u="sng" dirty="0">
                <a:solidFill>
                  <a:prstClr val="black"/>
                </a:solidFill>
                <a:ea typeface="ＭＳ Ｐゴシック" pitchFamily="34" charset="-128"/>
                <a:cs typeface="Calibri" pitchFamily="34" charset="0"/>
              </a:rPr>
              <a:t>Develop and implement depression screening within primary care.</a:t>
            </a:r>
          </a:p>
          <a:p>
            <a:pPr marL="9784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Results: The PHQ-9 was created within the EMR and is available to all primary care clinics.</a:t>
            </a:r>
          </a:p>
          <a:p>
            <a:pPr marL="9784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The PHQ-9 was implemented within the normal workflow of clinic staff to be completed upon arrival. </a:t>
            </a:r>
          </a:p>
          <a:p>
            <a:pPr>
              <a:spcBef>
                <a:spcPts val="193"/>
              </a:spcBef>
              <a:spcAft>
                <a:spcPts val="128"/>
              </a:spcAft>
              <a:tabLst>
                <a:tab pos="248339" algn="l"/>
              </a:tabLst>
              <a:defRPr/>
            </a:pPr>
            <a:r>
              <a:rPr lang="en-US" sz="800" u="sng" dirty="0">
                <a:solidFill>
                  <a:prstClr val="black"/>
                </a:solidFill>
                <a:ea typeface="ＭＳ Ｐゴシック" pitchFamily="34" charset="-128"/>
                <a:cs typeface="Calibri" pitchFamily="34" charset="0"/>
              </a:rPr>
              <a:t>Develop reports to monitor and track results for depression screening. </a:t>
            </a:r>
          </a:p>
          <a:p>
            <a:pPr marL="9784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Results: 2 reports were created. </a:t>
            </a:r>
          </a:p>
          <a:p>
            <a:pPr marL="100584" lvl="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Total number of individuals  screened for depression and severity.</a:t>
            </a:r>
          </a:p>
          <a:p>
            <a:pPr marL="100584" lvl="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Total number of individuals  with a PHQ-9 score &gt;9 who have a documented follow up plan.</a:t>
            </a:r>
          </a:p>
          <a:p>
            <a:pPr>
              <a:spcBef>
                <a:spcPts val="193"/>
              </a:spcBef>
              <a:spcAft>
                <a:spcPts val="128"/>
              </a:spcAft>
              <a:tabLst>
                <a:tab pos="248339" algn="l"/>
              </a:tabLst>
              <a:defRPr/>
            </a:pPr>
            <a:r>
              <a:rPr lang="en-US" sz="800" u="sng" dirty="0">
                <a:solidFill>
                  <a:prstClr val="black"/>
                </a:solidFill>
                <a:ea typeface="ＭＳ Ｐゴシック" pitchFamily="34" charset="-128"/>
                <a:cs typeface="Calibri" pitchFamily="34" charset="0"/>
              </a:rPr>
              <a:t>Pilot Screening tool in 3 locations and complete PDSA cycles.</a:t>
            </a:r>
          </a:p>
          <a:p>
            <a:pPr marL="9784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Results: Rapid cycle improvements were completed during the pilot of the tool at the 3 locations. </a:t>
            </a:r>
          </a:p>
          <a:p>
            <a:pPr marL="100584" lvl="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Only 46.83% of individuals with a  PHQ-9 &gt;9 have a documented follow up plan. </a:t>
            </a:r>
          </a:p>
          <a:p>
            <a:pPr marL="100584" lvl="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EMR is able to automatically score the PHQ-9 after it is completed</a:t>
            </a:r>
            <a:r>
              <a:rPr lang="en-US" sz="700" dirty="0">
                <a:solidFill>
                  <a:srgbClr val="000000"/>
                </a:solidFill>
                <a:ea typeface="ＭＳ Ｐゴシック" pitchFamily="34" charset="-128"/>
                <a:cs typeface="Calibri" pitchFamily="34" charset="0"/>
              </a:rPr>
              <a:t>. </a:t>
            </a:r>
          </a:p>
          <a:p>
            <a:pPr marL="100584" lvl="1" indent="-97841">
              <a:buFont typeface="Arial" pitchFamily="34" charset="0"/>
              <a:buChar char="•"/>
              <a:tabLst>
                <a:tab pos="248339" algn="l"/>
              </a:tabLst>
              <a:defRPr/>
            </a:pPr>
            <a:r>
              <a:rPr lang="en-US" sz="800" dirty="0">
                <a:solidFill>
                  <a:srgbClr val="000000"/>
                </a:solidFill>
                <a:ea typeface="ＭＳ Ｐゴシック" pitchFamily="34" charset="-128"/>
                <a:cs typeface="Calibri" pitchFamily="34" charset="0"/>
              </a:rPr>
              <a:t>Within the first 30 days of us, over 7,000 individuals were screened for depression. </a:t>
            </a:r>
          </a:p>
          <a:p>
            <a:pPr marL="100584" lvl="1" indent="-97841">
              <a:buFont typeface="Arial" pitchFamily="34" charset="0"/>
              <a:buChar char="•"/>
              <a:tabLst>
                <a:tab pos="248339" algn="l"/>
              </a:tabLst>
              <a:defRPr/>
            </a:pPr>
            <a:endParaRPr lang="en-US" sz="800" dirty="0">
              <a:solidFill>
                <a:srgbClr val="000000"/>
              </a:solidFill>
              <a:ea typeface="ＭＳ Ｐゴシック" pitchFamily="34" charset="-128"/>
              <a:cs typeface="Calibri" pitchFamily="34" charset="0"/>
            </a:endParaRPr>
          </a:p>
        </p:txBody>
      </p:sp>
      <p:pic>
        <p:nvPicPr>
          <p:cNvPr id="34827" name="Picture 2" descr="C:\Users\cwall\Desktop\jps_logo_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25" y="292100"/>
            <a:ext cx="15906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28" name="Chart 3"/>
          <p:cNvGraphicFramePr>
            <a:graphicFrameLocks/>
          </p:cNvGraphicFramePr>
          <p:nvPr/>
        </p:nvGraphicFramePr>
        <p:xfrm>
          <a:off x="6502400" y="3530600"/>
          <a:ext cx="2692400" cy="1303338"/>
        </p:xfrm>
        <a:graphic>
          <a:graphicData uri="http://schemas.openxmlformats.org/presentationml/2006/ole">
            <mc:AlternateContent xmlns:mc="http://schemas.openxmlformats.org/markup-compatibility/2006">
              <mc:Choice xmlns:v="urn:schemas-microsoft-com:vml" Requires="v">
                <p:oleObj spid="_x0000_s4108" name="Chart" r:id="rId6" imgW="2700762" imgH="1310754" progId="Excel.Chart.8">
                  <p:embed/>
                </p:oleObj>
              </mc:Choice>
              <mc:Fallback>
                <p:oleObj name="Chart" r:id="rId6" imgW="2700762" imgH="131075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0" y="3530600"/>
                        <a:ext cx="2692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482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30700" y="4948238"/>
            <a:ext cx="23749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30" name="Chart 6"/>
          <p:cNvGraphicFramePr>
            <a:graphicFrameLocks/>
          </p:cNvGraphicFramePr>
          <p:nvPr/>
        </p:nvGraphicFramePr>
        <p:xfrm>
          <a:off x="6697663" y="4818063"/>
          <a:ext cx="2547937" cy="1997075"/>
        </p:xfrm>
        <a:graphic>
          <a:graphicData uri="http://schemas.openxmlformats.org/presentationml/2006/ole">
            <mc:AlternateContent xmlns:mc="http://schemas.openxmlformats.org/markup-compatibility/2006">
              <mc:Choice xmlns:v="urn:schemas-microsoft-com:vml" Requires="v">
                <p:oleObj spid="_x0000_s4109" name="Chart" r:id="rId9" imgW="2554445" imgH="2005758" progId="Excel.Chart.8">
                  <p:embed/>
                </p:oleObj>
              </mc:Choice>
              <mc:Fallback>
                <p:oleObj name="Chart" r:id="rId9" imgW="2554445" imgH="2005758"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7663" y="4818063"/>
                        <a:ext cx="254793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11551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752" y="1524000"/>
            <a:ext cx="3889248" cy="732974"/>
          </a:xfrm>
        </p:spPr>
        <p:txBody>
          <a:bodyPr/>
          <a:lstStyle/>
          <a:p>
            <a:r>
              <a:rPr lang="en-US" dirty="0" smtClean="0"/>
              <a:t>Important to Remember</a:t>
            </a:r>
            <a:endParaRPr lang="en-US" dirty="0"/>
          </a:p>
        </p:txBody>
      </p:sp>
      <p:sp>
        <p:nvSpPr>
          <p:cNvPr id="3" name="Text Placeholder 2"/>
          <p:cNvSpPr>
            <a:spLocks noGrp="1"/>
          </p:cNvSpPr>
          <p:nvPr>
            <p:ph type="body" sz="half" idx="3"/>
          </p:nvPr>
        </p:nvSpPr>
        <p:spPr>
          <a:xfrm>
            <a:off x="4572000" y="1524000"/>
            <a:ext cx="4261105" cy="731520"/>
          </a:xfrm>
        </p:spPr>
        <p:txBody>
          <a:bodyPr/>
          <a:lstStyle/>
          <a:p>
            <a:r>
              <a:rPr lang="en-US" dirty="0" smtClean="0"/>
              <a:t>Keys to Success</a:t>
            </a:r>
            <a:endParaRPr lang="en-US" dirty="0"/>
          </a:p>
        </p:txBody>
      </p:sp>
      <p:sp>
        <p:nvSpPr>
          <p:cNvPr id="22531" name="Rectangle 3"/>
          <p:cNvSpPr>
            <a:spLocks noGrp="1" noChangeArrowheads="1"/>
          </p:cNvSpPr>
          <p:nvPr>
            <p:ph sz="quarter" idx="2"/>
          </p:nvPr>
        </p:nvSpPr>
        <p:spPr bwMode="auto">
          <a:xfrm>
            <a:off x="304800" y="2438400"/>
            <a:ext cx="3962400" cy="38184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20000"/>
          </a:bodyPr>
          <a:lstStyle/>
          <a:p>
            <a:pPr>
              <a:spcAft>
                <a:spcPct val="30000"/>
              </a:spcAft>
            </a:pPr>
            <a:r>
              <a:rPr lang="en-US" altLang="en-US" dirty="0" smtClean="0">
                <a:ea typeface="ＭＳ Ｐゴシック" pitchFamily="34" charset="-128"/>
              </a:rPr>
              <a:t>It often takes more than one cycle to achieve your objective.  </a:t>
            </a:r>
          </a:p>
          <a:p>
            <a:pPr>
              <a:spcAft>
                <a:spcPct val="30000"/>
              </a:spcAft>
            </a:pPr>
            <a:r>
              <a:rPr lang="en-US" altLang="en-US" dirty="0" smtClean="0">
                <a:ea typeface="ＭＳ Ｐゴシック" pitchFamily="34" charset="-128"/>
              </a:rPr>
              <a:t>By changing only 1 thing at a time you know the impact of your change.</a:t>
            </a:r>
          </a:p>
          <a:p>
            <a:pPr>
              <a:spcAft>
                <a:spcPct val="30000"/>
              </a:spcAft>
            </a:pPr>
            <a:r>
              <a:rPr lang="en-US" altLang="en-US" dirty="0" smtClean="0">
                <a:ea typeface="ＭＳ Ｐゴシック" pitchFamily="34" charset="-128"/>
              </a:rPr>
              <a:t>Sometimes several changes are necessary to maximize the improvement you seek.</a:t>
            </a:r>
          </a:p>
        </p:txBody>
      </p:sp>
      <p:sp>
        <p:nvSpPr>
          <p:cNvPr id="5" name="Content Placeholder 4"/>
          <p:cNvSpPr>
            <a:spLocks noGrp="1"/>
          </p:cNvSpPr>
          <p:nvPr>
            <p:ph sz="quarter" idx="4"/>
          </p:nvPr>
        </p:nvSpPr>
        <p:spPr>
          <a:xfrm>
            <a:off x="4648200" y="2362200"/>
            <a:ext cx="4267200" cy="4038600"/>
          </a:xfrm>
        </p:spPr>
        <p:txBody>
          <a:bodyPr>
            <a:normAutofit fontScale="92500" lnSpcReduction="20000"/>
          </a:bodyPr>
          <a:lstStyle/>
          <a:p>
            <a:pPr>
              <a:lnSpc>
                <a:spcPct val="90000"/>
              </a:lnSpc>
            </a:pPr>
            <a:r>
              <a:rPr lang="en-US" altLang="en-US" sz="2400" dirty="0">
                <a:ea typeface="ＭＳ Ｐゴシック" pitchFamily="34" charset="-128"/>
              </a:rPr>
              <a:t>Be clear about your target objective </a:t>
            </a:r>
          </a:p>
          <a:p>
            <a:pPr>
              <a:lnSpc>
                <a:spcPct val="90000"/>
              </a:lnSpc>
            </a:pPr>
            <a:r>
              <a:rPr lang="en-US" altLang="en-US" sz="2400" dirty="0">
                <a:ea typeface="ＭＳ Ｐゴシック" pitchFamily="34" charset="-128"/>
              </a:rPr>
              <a:t>Make sure all participants are implementing the change as planned</a:t>
            </a:r>
          </a:p>
          <a:p>
            <a:pPr>
              <a:lnSpc>
                <a:spcPct val="90000"/>
              </a:lnSpc>
            </a:pPr>
            <a:r>
              <a:rPr lang="en-US" altLang="en-US" sz="2400" dirty="0">
                <a:ea typeface="ＭＳ Ｐゴシック" pitchFamily="34" charset="-128"/>
              </a:rPr>
              <a:t>Implement the change in a small portion of the agency</a:t>
            </a:r>
          </a:p>
          <a:p>
            <a:pPr>
              <a:lnSpc>
                <a:spcPct val="90000"/>
              </a:lnSpc>
            </a:pPr>
            <a:r>
              <a:rPr lang="en-US" altLang="en-US" sz="2400" dirty="0">
                <a:ea typeface="ＭＳ Ｐゴシック" pitchFamily="34" charset="-128"/>
              </a:rPr>
              <a:t>Study the results data before making a modification to the plan</a:t>
            </a:r>
          </a:p>
          <a:p>
            <a:pPr>
              <a:lnSpc>
                <a:spcPct val="90000"/>
              </a:lnSpc>
            </a:pPr>
            <a:r>
              <a:rPr lang="en-US" altLang="en-US" sz="2400" dirty="0">
                <a:ea typeface="ＭＳ Ｐゴシック" pitchFamily="34" charset="-128"/>
              </a:rPr>
              <a:t>Do not hesitate to start a new cycle when the data indicates or the team is convinced that a modification will improve </a:t>
            </a:r>
            <a:r>
              <a:rPr lang="en-US" altLang="en-US" sz="2400" dirty="0" smtClean="0">
                <a:ea typeface="ＭＳ Ｐゴシック" pitchFamily="34" charset="-128"/>
              </a:rPr>
              <a:t>results</a:t>
            </a:r>
            <a:endParaRPr lang="en-US" altLang="en-US" sz="2400" dirty="0">
              <a:ea typeface="ＭＳ Ｐゴシック" pitchFamily="34" charset="-128"/>
            </a:endParaRPr>
          </a:p>
        </p:txBody>
      </p:sp>
      <p:sp>
        <p:nvSpPr>
          <p:cNvPr id="87042"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a:defRPr/>
            </a:pPr>
            <a:r>
              <a:rPr lang="en-US" b="1" dirty="0" smtClean="0">
                <a:effectLst>
                  <a:outerShdw blurRad="38100" dist="38100" dir="2700000" algn="tl">
                    <a:srgbClr val="C0C0C0"/>
                  </a:outerShdw>
                </a:effectLst>
                <a:ea typeface="ＭＳ Ｐゴシック" pitchFamily="-107" charset="-128"/>
              </a:rPr>
              <a:t>PDSA Thoughts to Ponder…</a:t>
            </a:r>
          </a:p>
        </p:txBody>
      </p:sp>
    </p:spTree>
    <p:extLst>
      <p:ext uri="{BB962C8B-B14F-4D97-AF65-F5344CB8AC3E}">
        <p14:creationId xmlns:p14="http://schemas.microsoft.com/office/powerpoint/2010/main" val="3206033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1143000" y="228600"/>
            <a:ext cx="7467600" cy="838200"/>
          </a:xfrm>
          <a:ln>
            <a:miter lim="800000"/>
            <a:headEnd/>
            <a:tailEnd/>
          </a:ln>
        </p:spPr>
        <p:txBody>
          <a:bodyPr wrap="square" lIns="91440" tIns="45720" rIns="91440" bIns="45720" numCol="1" anchor="t" anchorCtr="0" compatLnSpc="1">
            <a:prstTxWarp prst="textNoShape">
              <a:avLst/>
            </a:prstTxWarp>
          </a:bodyPr>
          <a:lstStyle/>
          <a:p>
            <a:pPr algn="r">
              <a:defRPr/>
            </a:pPr>
            <a:r>
              <a:rPr lang="en-US" b="1" dirty="0" smtClean="0">
                <a:effectLst>
                  <a:outerShdw blurRad="38100" dist="38100" dir="2700000" algn="tl">
                    <a:srgbClr val="C0C0C0"/>
                  </a:outerShdw>
                </a:effectLst>
                <a:ea typeface="ＭＳ Ｐゴシック" pitchFamily="-107" charset="-128"/>
              </a:rPr>
              <a:t>And last…</a:t>
            </a:r>
          </a:p>
        </p:txBody>
      </p:sp>
      <p:sp>
        <p:nvSpPr>
          <p:cNvPr id="24579" name="Rectangle 3"/>
          <p:cNvSpPr>
            <a:spLocks noGrp="1" noChangeArrowheads="1"/>
          </p:cNvSpPr>
          <p:nvPr>
            <p:ph sz="quarter" idx="1"/>
          </p:nvPr>
        </p:nvSpPr>
        <p:spPr bwMode="auto">
          <a:xfrm>
            <a:off x="533400" y="1600200"/>
            <a:ext cx="80772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90000"/>
              </a:lnSpc>
              <a:buFontTx/>
              <a:buNone/>
            </a:pPr>
            <a:endParaRPr lang="en-US" altLang="en-US" sz="4400" dirty="0" smtClean="0">
              <a:ea typeface="ＭＳ Ｐゴシック" pitchFamily="34" charset="-128"/>
            </a:endParaRPr>
          </a:p>
          <a:p>
            <a:pPr>
              <a:lnSpc>
                <a:spcPct val="90000"/>
              </a:lnSpc>
              <a:buFontTx/>
              <a:buNone/>
            </a:pPr>
            <a:r>
              <a:rPr lang="en-US" altLang="en-US" sz="4400" dirty="0" smtClean="0">
                <a:ea typeface="ＭＳ Ｐゴシック" pitchFamily="34" charset="-128"/>
              </a:rPr>
              <a:t>  Keep measuring and studying the results until you reach your objective and determine you have improved as much as you can.</a:t>
            </a:r>
          </a:p>
        </p:txBody>
      </p:sp>
    </p:spTree>
    <p:extLst>
      <p:ext uri="{BB962C8B-B14F-4D97-AF65-F5344CB8AC3E}">
        <p14:creationId xmlns:p14="http://schemas.microsoft.com/office/powerpoint/2010/main" val="35059036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667000"/>
            <a:ext cx="8382000" cy="1752600"/>
          </a:xfrm>
        </p:spPr>
        <p:txBody>
          <a:bodyPr anchor="ctr">
            <a:normAutofit/>
          </a:bodyPr>
          <a:lstStyle/>
          <a:p>
            <a:r>
              <a:rPr lang="en-US" sz="2000" dirty="0" smtClean="0"/>
              <a:t>Next PDSA “Raise the Floor”  Webinar: </a:t>
            </a:r>
          </a:p>
          <a:p>
            <a:r>
              <a:rPr lang="en-US" sz="2000" dirty="0" smtClean="0"/>
              <a:t>TBD</a:t>
            </a:r>
          </a:p>
        </p:txBody>
      </p:sp>
      <p:sp>
        <p:nvSpPr>
          <p:cNvPr id="3" name="Title 2"/>
          <p:cNvSpPr>
            <a:spLocks noGrp="1"/>
          </p:cNvSpPr>
          <p:nvPr>
            <p:ph type="ctrTitle"/>
          </p:nvPr>
        </p:nvSpPr>
        <p:spPr/>
        <p:txBody>
          <a:bodyPr/>
          <a:lstStyle/>
          <a:p>
            <a:r>
              <a:rPr lang="en-US" dirty="0" smtClean="0"/>
              <a:t>Thank You</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91675"/>
            <a:ext cx="3749842" cy="183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324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6049735" cy="2133600"/>
          </a:xfrm>
        </p:spPr>
        <p:txBody>
          <a:bodyPr>
            <a:normAutofit fontScale="90000"/>
          </a:bodyPr>
          <a:lstStyle/>
          <a:p>
            <a:pPr algn="r"/>
            <a:r>
              <a:rPr lang="en-US" dirty="0" smtClean="0"/>
              <a:t/>
            </a:r>
            <a:br>
              <a:rPr lang="en-US" dirty="0" smtClean="0"/>
            </a:br>
            <a:r>
              <a:rPr lang="en-US" dirty="0"/>
              <a:t/>
            </a:r>
            <a:br>
              <a:rPr lang="en-US" dirty="0"/>
            </a:br>
            <a:r>
              <a:rPr lang="en-US" sz="3600" b="1" dirty="0" smtClean="0"/>
              <a:t>Crisis Services Project (CSP)</a:t>
            </a:r>
            <a:br>
              <a:rPr lang="en-US" sz="3600" b="1" dirty="0" smtClean="0"/>
            </a:br>
            <a:r>
              <a:rPr lang="en-US" sz="3600" b="1" dirty="0" smtClean="0"/>
              <a:t>Goal/ Who we Serve</a:t>
            </a:r>
            <a:br>
              <a:rPr lang="en-US" sz="3600" b="1" dirty="0" smtClean="0"/>
            </a:br>
            <a:r>
              <a:rPr lang="en-US" sz="3600" b="1" dirty="0" smtClean="0"/>
              <a:t/>
            </a:r>
            <a:br>
              <a:rPr lang="en-US" sz="3600" b="1" dirty="0" smtClean="0"/>
            </a:br>
            <a:r>
              <a:rPr lang="en-US" sz="3600" dirty="0" smtClean="0"/>
              <a:t/>
            </a:r>
            <a:br>
              <a:rPr lang="en-US" sz="3600"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228600" y="1295400"/>
            <a:ext cx="8915399" cy="5595257"/>
          </a:xfrm>
        </p:spPr>
        <p:txBody>
          <a:bodyPr>
            <a:normAutofit fontScale="85000" lnSpcReduction="20000"/>
          </a:bodyPr>
          <a:lstStyle/>
          <a:p>
            <a:endParaRPr lang="en-US" sz="2200" b="1" dirty="0" smtClean="0">
              <a:solidFill>
                <a:schemeClr val="tx1"/>
              </a:solidFill>
            </a:endParaRPr>
          </a:p>
          <a:p>
            <a:pPr algn="l"/>
            <a:r>
              <a:rPr lang="en-US" b="1" u="sng" dirty="0" smtClean="0">
                <a:solidFill>
                  <a:schemeClr val="tx1"/>
                </a:solidFill>
              </a:rPr>
              <a:t>CSP Goal: </a:t>
            </a:r>
          </a:p>
          <a:p>
            <a:r>
              <a:rPr lang="en-US" b="1" i="1" dirty="0" smtClean="0">
                <a:solidFill>
                  <a:schemeClr val="tx1"/>
                </a:solidFill>
              </a:rPr>
              <a:t>Reduce higher levels of care </a:t>
            </a:r>
            <a:r>
              <a:rPr lang="en-US" b="1" dirty="0" smtClean="0">
                <a:solidFill>
                  <a:schemeClr val="tx1"/>
                </a:solidFill>
              </a:rPr>
              <a:t>and </a:t>
            </a:r>
            <a:r>
              <a:rPr lang="en-US" b="1" i="1" dirty="0" smtClean="0">
                <a:solidFill>
                  <a:schemeClr val="tx1"/>
                </a:solidFill>
              </a:rPr>
              <a:t>criminal justice involvement </a:t>
            </a:r>
            <a:r>
              <a:rPr lang="en-US" b="1" dirty="0" smtClean="0">
                <a:solidFill>
                  <a:schemeClr val="tx1"/>
                </a:solidFill>
              </a:rPr>
              <a:t>for </a:t>
            </a:r>
            <a:r>
              <a:rPr lang="en-US" b="1" i="1" dirty="0" smtClean="0">
                <a:solidFill>
                  <a:schemeClr val="tx1"/>
                </a:solidFill>
              </a:rPr>
              <a:t>persons with behavioral health needs</a:t>
            </a:r>
          </a:p>
          <a:p>
            <a:endParaRPr lang="en-US" sz="2200" b="1" u="sng" dirty="0">
              <a:solidFill>
                <a:schemeClr val="tx1"/>
              </a:solidFill>
            </a:endParaRPr>
          </a:p>
          <a:p>
            <a:pPr algn="l"/>
            <a:endParaRPr lang="en-US" sz="2200" b="1" dirty="0" smtClean="0">
              <a:solidFill>
                <a:schemeClr val="tx1"/>
              </a:solidFill>
            </a:endParaRPr>
          </a:p>
          <a:p>
            <a:pPr algn="l"/>
            <a:endParaRPr lang="en-US" sz="2200" b="1" dirty="0" smtClean="0">
              <a:solidFill>
                <a:schemeClr val="tx1"/>
              </a:solidFill>
            </a:endParaRPr>
          </a:p>
          <a:p>
            <a:pPr algn="l"/>
            <a:r>
              <a:rPr lang="en-US" sz="3000" b="1" u="sng" dirty="0" smtClean="0">
                <a:solidFill>
                  <a:schemeClr val="tx1"/>
                </a:solidFill>
              </a:rPr>
              <a:t>We serve:</a:t>
            </a:r>
          </a:p>
          <a:p>
            <a:pPr algn="l"/>
            <a:endParaRPr lang="en-US" sz="3000" b="1" dirty="0" smtClean="0">
              <a:solidFill>
                <a:schemeClr val="tx1"/>
              </a:solidFill>
            </a:endParaRPr>
          </a:p>
          <a:p>
            <a:pPr marL="457200" indent="-457200" algn="l">
              <a:buFontTx/>
              <a:buChar char="-"/>
            </a:pPr>
            <a:r>
              <a:rPr lang="en-US" sz="3000" b="1" dirty="0" smtClean="0">
                <a:solidFill>
                  <a:schemeClr val="tx1"/>
                </a:solidFill>
              </a:rPr>
              <a:t>Clients in jail with verified and suspected behavioral health needs*</a:t>
            </a:r>
          </a:p>
          <a:p>
            <a:pPr marL="457200" indent="-457200" algn="l">
              <a:buFontTx/>
              <a:buChar char="-"/>
            </a:pPr>
            <a:r>
              <a:rPr lang="en-US" sz="3000" b="1" dirty="0" smtClean="0">
                <a:solidFill>
                  <a:schemeClr val="tx1"/>
                </a:solidFill>
              </a:rPr>
              <a:t>Clients on forensic commitments to State Hospitals</a:t>
            </a:r>
          </a:p>
          <a:p>
            <a:pPr algn="l"/>
            <a:endParaRPr lang="en-US" sz="2200" b="1" dirty="0" smtClean="0">
              <a:solidFill>
                <a:schemeClr val="tx1"/>
              </a:solidFill>
            </a:endParaRPr>
          </a:p>
          <a:p>
            <a:pPr algn="l"/>
            <a:endParaRPr lang="en-US" sz="2200" b="1" dirty="0" smtClean="0">
              <a:solidFill>
                <a:schemeClr val="tx1"/>
              </a:solidFill>
            </a:endParaRPr>
          </a:p>
          <a:p>
            <a:pPr algn="l"/>
            <a:endParaRPr lang="en-US" sz="2200" b="1" dirty="0" smtClean="0">
              <a:solidFill>
                <a:schemeClr val="tx1"/>
              </a:solidFill>
            </a:endParaRPr>
          </a:p>
          <a:p>
            <a:pPr algn="l"/>
            <a:r>
              <a:rPr lang="en-US" sz="2200" b="1" dirty="0" smtClean="0">
                <a:solidFill>
                  <a:schemeClr val="tx1"/>
                </a:solidFill>
              </a:rPr>
              <a:t>*Most clients receive behavioral services within the North Star network</a:t>
            </a:r>
          </a:p>
          <a:p>
            <a:endParaRPr lang="en-US" sz="2200" b="1" u="sng" dirty="0" smtClean="0">
              <a:solidFill>
                <a:schemeClr val="tx1"/>
              </a:solidFill>
            </a:endParaRPr>
          </a:p>
        </p:txBody>
      </p:sp>
    </p:spTree>
    <p:extLst>
      <p:ext uri="{BB962C8B-B14F-4D97-AF65-F5344CB8AC3E}">
        <p14:creationId xmlns:p14="http://schemas.microsoft.com/office/powerpoint/2010/main" val="1258268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1143000"/>
            <a:ext cx="8610600" cy="6851106"/>
          </a:xfrm>
          <a:prstGeom prst="rect">
            <a:avLst/>
          </a:prstGeom>
        </p:spPr>
        <p:txBody>
          <a:bodyPr wrap="square">
            <a:spAutoFit/>
          </a:bodyPr>
          <a:lstStyle/>
          <a:p>
            <a:pPr>
              <a:spcBef>
                <a:spcPct val="20000"/>
              </a:spcBef>
            </a:pPr>
            <a:r>
              <a:rPr lang="en-US" sz="2400" b="1" u="sng" dirty="0" smtClean="0">
                <a:solidFill>
                  <a:prstClr val="black"/>
                </a:solidFill>
              </a:rPr>
              <a:t>CSP Improves </a:t>
            </a:r>
            <a:r>
              <a:rPr lang="en-US" sz="2400" b="1" u="sng" dirty="0">
                <a:solidFill>
                  <a:prstClr val="black"/>
                </a:solidFill>
              </a:rPr>
              <a:t>Client Outcomes by</a:t>
            </a:r>
            <a:r>
              <a:rPr lang="en-US" sz="2400" b="1" u="sng" dirty="0" smtClean="0">
                <a:solidFill>
                  <a:prstClr val="black"/>
                </a:solidFill>
              </a:rPr>
              <a:t>:</a:t>
            </a:r>
          </a:p>
          <a:p>
            <a:pPr>
              <a:spcBef>
                <a:spcPct val="20000"/>
              </a:spcBef>
            </a:pPr>
            <a:endParaRPr lang="en-US" sz="2400" b="1" u="sng" dirty="0" smtClean="0">
              <a:solidFill>
                <a:prstClr val="black"/>
              </a:solidFill>
            </a:endParaRPr>
          </a:p>
          <a:p>
            <a:pPr marL="342900" indent="-342900">
              <a:spcBef>
                <a:spcPct val="20000"/>
              </a:spcBef>
              <a:buFontTx/>
              <a:buChar char="-"/>
            </a:pPr>
            <a:r>
              <a:rPr lang="en-US" sz="2400" b="1" dirty="0" smtClean="0">
                <a:solidFill>
                  <a:prstClr val="black"/>
                </a:solidFill>
              </a:rPr>
              <a:t>Getting </a:t>
            </a:r>
            <a:r>
              <a:rPr lang="en-US" sz="2400" b="1" dirty="0">
                <a:solidFill>
                  <a:prstClr val="black"/>
                </a:solidFill>
              </a:rPr>
              <a:t>early referrals (at </a:t>
            </a:r>
            <a:r>
              <a:rPr lang="en-US" sz="2400" b="1" dirty="0" smtClean="0">
                <a:solidFill>
                  <a:prstClr val="black"/>
                </a:solidFill>
              </a:rPr>
              <a:t>book-in)</a:t>
            </a:r>
          </a:p>
          <a:p>
            <a:pPr marL="342900" indent="-342900">
              <a:spcBef>
                <a:spcPct val="20000"/>
              </a:spcBef>
              <a:buFontTx/>
              <a:buChar char="-"/>
            </a:pPr>
            <a:r>
              <a:rPr lang="en-US" sz="2400" b="1" dirty="0" smtClean="0">
                <a:solidFill>
                  <a:prstClr val="black"/>
                </a:solidFill>
              </a:rPr>
              <a:t>Repeating </a:t>
            </a:r>
            <a:r>
              <a:rPr lang="en-US" sz="2400" b="1" dirty="0">
                <a:solidFill>
                  <a:prstClr val="black"/>
                </a:solidFill>
              </a:rPr>
              <a:t>engagements while client is in </a:t>
            </a:r>
            <a:r>
              <a:rPr lang="en-US" sz="2400" b="1" dirty="0" smtClean="0">
                <a:solidFill>
                  <a:prstClr val="black"/>
                </a:solidFill>
              </a:rPr>
              <a:t>jail</a:t>
            </a:r>
          </a:p>
          <a:p>
            <a:pPr marL="342900" indent="-342900">
              <a:spcBef>
                <a:spcPct val="20000"/>
              </a:spcBef>
              <a:buFontTx/>
              <a:buChar char="-"/>
            </a:pPr>
            <a:r>
              <a:rPr lang="en-US" sz="2400" b="1" dirty="0" smtClean="0">
                <a:solidFill>
                  <a:prstClr val="black"/>
                </a:solidFill>
              </a:rPr>
              <a:t>Recognizing </a:t>
            </a:r>
            <a:r>
              <a:rPr lang="en-US" sz="2400" b="1" dirty="0">
                <a:solidFill>
                  <a:prstClr val="black"/>
                </a:solidFill>
              </a:rPr>
              <a:t>treatment recommendations are significantly influenced by readiness to </a:t>
            </a:r>
            <a:r>
              <a:rPr lang="en-US" sz="2400" b="1" dirty="0" smtClean="0">
                <a:solidFill>
                  <a:prstClr val="black"/>
                </a:solidFill>
              </a:rPr>
              <a:t>change</a:t>
            </a:r>
          </a:p>
          <a:p>
            <a:pPr marL="342900" indent="-342900">
              <a:spcBef>
                <a:spcPct val="20000"/>
              </a:spcBef>
              <a:buFontTx/>
              <a:buChar char="-"/>
            </a:pPr>
            <a:r>
              <a:rPr lang="en-US" sz="2400" b="1" dirty="0" smtClean="0">
                <a:solidFill>
                  <a:prstClr val="black"/>
                </a:solidFill>
              </a:rPr>
              <a:t>Facilitating </a:t>
            </a:r>
            <a:r>
              <a:rPr lang="en-US" sz="2400" b="1" dirty="0">
                <a:solidFill>
                  <a:prstClr val="black"/>
                </a:solidFill>
              </a:rPr>
              <a:t>early collaboration to develop exit </a:t>
            </a:r>
            <a:r>
              <a:rPr lang="en-US" sz="2400" b="1" dirty="0" smtClean="0">
                <a:solidFill>
                  <a:prstClr val="black"/>
                </a:solidFill>
              </a:rPr>
              <a:t>plans</a:t>
            </a:r>
          </a:p>
          <a:p>
            <a:pPr marL="342900" indent="-342900">
              <a:spcBef>
                <a:spcPct val="20000"/>
              </a:spcBef>
              <a:buFontTx/>
              <a:buChar char="-"/>
            </a:pPr>
            <a:r>
              <a:rPr lang="en-US" sz="2400" b="1" dirty="0" smtClean="0">
                <a:solidFill>
                  <a:prstClr val="black"/>
                </a:solidFill>
              </a:rPr>
              <a:t>Identifying </a:t>
            </a:r>
            <a:r>
              <a:rPr lang="en-US" sz="2400" b="1" dirty="0">
                <a:solidFill>
                  <a:prstClr val="black"/>
                </a:solidFill>
              </a:rPr>
              <a:t>client and system barriers early (housing, </a:t>
            </a:r>
            <a:r>
              <a:rPr lang="en-US" sz="2400" b="1" dirty="0" smtClean="0">
                <a:solidFill>
                  <a:prstClr val="black"/>
                </a:solidFill>
              </a:rPr>
              <a:t>financial</a:t>
            </a:r>
          </a:p>
          <a:p>
            <a:pPr marL="342900" indent="-342900">
              <a:spcBef>
                <a:spcPct val="20000"/>
              </a:spcBef>
              <a:buFontTx/>
              <a:buChar char="-"/>
            </a:pPr>
            <a:r>
              <a:rPr lang="en-US" sz="2400" b="1" dirty="0" smtClean="0">
                <a:solidFill>
                  <a:prstClr val="black"/>
                </a:solidFill>
              </a:rPr>
              <a:t>transportation)</a:t>
            </a:r>
          </a:p>
          <a:p>
            <a:pPr marL="342900" indent="-342900">
              <a:spcBef>
                <a:spcPct val="20000"/>
              </a:spcBef>
              <a:buFontTx/>
              <a:buChar char="-"/>
            </a:pPr>
            <a:r>
              <a:rPr lang="en-US" sz="2400" b="1" dirty="0" smtClean="0">
                <a:solidFill>
                  <a:prstClr val="black"/>
                </a:solidFill>
              </a:rPr>
              <a:t>Developing </a:t>
            </a:r>
            <a:r>
              <a:rPr lang="en-US" sz="2400" b="1" dirty="0">
                <a:solidFill>
                  <a:prstClr val="black"/>
                </a:solidFill>
              </a:rPr>
              <a:t>tailored re-entry </a:t>
            </a:r>
            <a:r>
              <a:rPr lang="en-US" sz="2400" b="1" dirty="0" smtClean="0">
                <a:solidFill>
                  <a:prstClr val="black"/>
                </a:solidFill>
              </a:rPr>
              <a:t>responses</a:t>
            </a:r>
          </a:p>
          <a:p>
            <a:pPr marL="342900" indent="-342900">
              <a:spcBef>
                <a:spcPct val="20000"/>
              </a:spcBef>
              <a:buFontTx/>
              <a:buChar char="-"/>
            </a:pPr>
            <a:r>
              <a:rPr lang="en-US" sz="2400" b="1" dirty="0" smtClean="0">
                <a:solidFill>
                  <a:prstClr val="black"/>
                </a:solidFill>
              </a:rPr>
              <a:t>Recognizing </a:t>
            </a:r>
            <a:r>
              <a:rPr lang="en-US" sz="2400" b="1" dirty="0">
                <a:solidFill>
                  <a:prstClr val="black"/>
                </a:solidFill>
              </a:rPr>
              <a:t>Trauma-informed care as a system response </a:t>
            </a:r>
            <a:endParaRPr lang="en-US" sz="2400" b="1" dirty="0" smtClean="0">
              <a:solidFill>
                <a:prstClr val="black"/>
              </a:solidFill>
            </a:endParaRPr>
          </a:p>
          <a:p>
            <a:pPr marL="342900" indent="-342900">
              <a:spcBef>
                <a:spcPct val="20000"/>
              </a:spcBef>
              <a:buFont typeface="Arial" pitchFamily="34" charset="0"/>
              <a:buChar char="•"/>
            </a:pPr>
            <a:endParaRPr lang="en-US" sz="2200" b="1" dirty="0">
              <a:solidFill>
                <a:prstClr val="black"/>
              </a:solidFill>
            </a:endParaRPr>
          </a:p>
          <a:p>
            <a:pPr marL="342900" indent="-342900">
              <a:spcBef>
                <a:spcPct val="20000"/>
              </a:spcBef>
              <a:buFont typeface="Arial" pitchFamily="34" charset="0"/>
              <a:buChar char="•"/>
            </a:pPr>
            <a:endParaRPr lang="en-US" sz="2200" b="1" dirty="0" smtClean="0">
              <a:solidFill>
                <a:prstClr val="black"/>
              </a:solidFill>
            </a:endParaRPr>
          </a:p>
          <a:p>
            <a:pPr marL="342900" indent="-342900">
              <a:spcBef>
                <a:spcPct val="20000"/>
              </a:spcBef>
              <a:buFont typeface="Arial" pitchFamily="34" charset="0"/>
              <a:buChar char="•"/>
            </a:pPr>
            <a:endParaRPr lang="en-US" sz="2200" b="1" dirty="0">
              <a:solidFill>
                <a:prstClr val="black"/>
              </a:solidFill>
            </a:endParaRPr>
          </a:p>
          <a:p>
            <a:pPr marL="342900" indent="-342900">
              <a:spcBef>
                <a:spcPct val="20000"/>
              </a:spcBef>
              <a:buFont typeface="Arial" pitchFamily="34" charset="0"/>
              <a:buChar char="•"/>
            </a:pPr>
            <a:endParaRPr lang="en-US" sz="2200" b="1" dirty="0">
              <a:solidFill>
                <a:prstClr val="black"/>
              </a:solidFill>
            </a:endParaRPr>
          </a:p>
          <a:p>
            <a:pPr algn="ctr">
              <a:spcBef>
                <a:spcPct val="20000"/>
              </a:spcBef>
            </a:pPr>
            <a:endParaRPr lang="en-US" sz="2200" b="1" dirty="0">
              <a:solidFill>
                <a:prstClr val="black"/>
              </a:solidFill>
            </a:endParaRPr>
          </a:p>
        </p:txBody>
      </p:sp>
      <p:sp>
        <p:nvSpPr>
          <p:cNvPr id="3" name="Title 2"/>
          <p:cNvSpPr>
            <a:spLocks noGrp="1"/>
          </p:cNvSpPr>
          <p:nvPr>
            <p:ph type="ctrTitle"/>
          </p:nvPr>
        </p:nvSpPr>
        <p:spPr>
          <a:xfrm>
            <a:off x="685800" y="21771"/>
            <a:ext cx="8436429" cy="968829"/>
          </a:xfrm>
        </p:spPr>
        <p:txBody>
          <a:bodyPr>
            <a:noAutofit/>
          </a:bodyPr>
          <a:lstStyle/>
          <a:p>
            <a:pPr algn="r"/>
            <a:r>
              <a:rPr lang="en-US" sz="3200" b="1" dirty="0" smtClean="0"/>
              <a:t>Crisis Services Project (CSP)</a:t>
            </a:r>
            <a:br>
              <a:rPr lang="en-US" sz="3200" b="1" dirty="0" smtClean="0"/>
            </a:br>
            <a:r>
              <a:rPr lang="en-US" sz="3200" b="1" dirty="0" smtClean="0"/>
              <a:t>Improving Clients Outcomes</a:t>
            </a:r>
            <a:endParaRPr lang="en-US" sz="3200" b="1" dirty="0"/>
          </a:p>
        </p:txBody>
      </p:sp>
    </p:spTree>
    <p:extLst>
      <p:ext uri="{BB962C8B-B14F-4D97-AF65-F5344CB8AC3E}">
        <p14:creationId xmlns:p14="http://schemas.microsoft.com/office/powerpoint/2010/main" val="302261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7040335" cy="152400"/>
          </a:xfrm>
        </p:spPr>
        <p:txBody>
          <a:bodyPr>
            <a:normAutofit fontScale="90000"/>
          </a:bodyPr>
          <a:lstStyle/>
          <a:p>
            <a:pPr algn="r"/>
            <a:r>
              <a:rPr lang="en-US" dirty="0" smtClean="0"/>
              <a:t/>
            </a:r>
            <a:br>
              <a:rPr lang="en-US" dirty="0" smtClean="0"/>
            </a:br>
            <a:r>
              <a:rPr lang="en-US" sz="3600" b="1" dirty="0" smtClean="0"/>
              <a:t>Crisis Services Project (CSP)</a:t>
            </a:r>
            <a:br>
              <a:rPr lang="en-US" sz="3600" b="1" dirty="0" smtClean="0"/>
            </a:br>
            <a:r>
              <a:rPr lang="en-US" sz="3600" b="1" dirty="0" smtClean="0"/>
              <a:t>Forensic Diversion Unit (FDU) Overview</a:t>
            </a:r>
            <a:br>
              <a:rPr lang="en-US" sz="3600" b="1" dirty="0" smtClean="0"/>
            </a:br>
            <a:r>
              <a:rPr lang="en-US" sz="3600" b="1" dirty="0" smtClean="0"/>
              <a:t/>
            </a:r>
            <a:br>
              <a:rPr lang="en-US" sz="3600" b="1" dirty="0" smtClean="0"/>
            </a:br>
            <a:r>
              <a:rPr lang="en-US" dirty="0" smtClean="0"/>
              <a:t/>
            </a:r>
            <a:br>
              <a:rPr lang="en-US" dirty="0" smtClean="0"/>
            </a:br>
            <a:r>
              <a:rPr lang="en-US" sz="3600" dirty="0"/>
              <a:t/>
            </a:r>
            <a:br>
              <a:rPr lang="en-US" sz="3600" dirty="0"/>
            </a:br>
            <a:endParaRPr lang="en-US" sz="3600" dirty="0"/>
          </a:p>
        </p:txBody>
      </p:sp>
      <p:sp>
        <p:nvSpPr>
          <p:cNvPr id="3" name="Subtitle 2"/>
          <p:cNvSpPr>
            <a:spLocks noGrp="1"/>
          </p:cNvSpPr>
          <p:nvPr>
            <p:ph type="subTitle" idx="1"/>
          </p:nvPr>
        </p:nvSpPr>
        <p:spPr>
          <a:xfrm>
            <a:off x="304801" y="990600"/>
            <a:ext cx="8686800" cy="5900057"/>
          </a:xfrm>
        </p:spPr>
        <p:txBody>
          <a:bodyPr>
            <a:normAutofit fontScale="92500" lnSpcReduction="10000"/>
          </a:bodyPr>
          <a:lstStyle/>
          <a:p>
            <a:endParaRPr lang="en-US" sz="2200" b="1" dirty="0" smtClean="0">
              <a:solidFill>
                <a:schemeClr val="tx1"/>
              </a:solidFill>
            </a:endParaRPr>
          </a:p>
          <a:p>
            <a:r>
              <a:rPr lang="en-US" sz="3000" b="1" u="sng" dirty="0" smtClean="0">
                <a:solidFill>
                  <a:schemeClr val="tx1"/>
                </a:solidFill>
              </a:rPr>
              <a:t>Forensic Diversion Unit (FDU)</a:t>
            </a:r>
          </a:p>
          <a:p>
            <a:pPr algn="l"/>
            <a:endParaRPr lang="en-US" sz="2200" b="1" dirty="0" smtClean="0">
              <a:solidFill>
                <a:schemeClr val="tx1"/>
              </a:solidFill>
            </a:endParaRPr>
          </a:p>
          <a:p>
            <a:pPr algn="l"/>
            <a:r>
              <a:rPr lang="en-US" sz="2200" b="1" u="sng" dirty="0" smtClean="0">
                <a:solidFill>
                  <a:schemeClr val="tx1"/>
                </a:solidFill>
              </a:rPr>
              <a:t>Created to Serve persons:</a:t>
            </a:r>
          </a:p>
          <a:p>
            <a:pPr marL="342900" indent="-342900" algn="l">
              <a:buFontTx/>
              <a:buChar char="-"/>
            </a:pPr>
            <a:r>
              <a:rPr lang="en-US" sz="2200" b="1" dirty="0" smtClean="0">
                <a:solidFill>
                  <a:schemeClr val="tx1"/>
                </a:solidFill>
              </a:rPr>
              <a:t>Not eligible for ACT (lacks hospitalizations) but needs ACT level </a:t>
            </a:r>
          </a:p>
          <a:p>
            <a:pPr marL="342900" indent="-342900" algn="l">
              <a:buFontTx/>
              <a:buChar char="-"/>
            </a:pPr>
            <a:r>
              <a:rPr lang="en-US" sz="2200" b="1" dirty="0" smtClean="0">
                <a:solidFill>
                  <a:schemeClr val="tx1"/>
                </a:solidFill>
              </a:rPr>
              <a:t>Criminal Justice frequent flyers</a:t>
            </a:r>
          </a:p>
          <a:p>
            <a:pPr marL="342900" indent="-342900" algn="l">
              <a:buFontTx/>
              <a:buChar char="-"/>
            </a:pPr>
            <a:r>
              <a:rPr lang="en-US" sz="2200" b="1" dirty="0" smtClean="0">
                <a:solidFill>
                  <a:schemeClr val="tx1"/>
                </a:solidFill>
              </a:rPr>
              <a:t>Potential threat to the community if they decompensate</a:t>
            </a:r>
          </a:p>
          <a:p>
            <a:pPr marL="342900" indent="-342900" algn="l">
              <a:buFontTx/>
              <a:buChar char="-"/>
            </a:pPr>
            <a:r>
              <a:rPr lang="en-US" sz="2200" b="1" dirty="0" smtClean="0">
                <a:solidFill>
                  <a:schemeClr val="tx1"/>
                </a:solidFill>
              </a:rPr>
              <a:t>Not eligible for NorthStar</a:t>
            </a:r>
            <a:endParaRPr lang="en-US" sz="2200" b="1" dirty="0">
              <a:solidFill>
                <a:schemeClr val="tx1"/>
              </a:solidFill>
            </a:endParaRPr>
          </a:p>
          <a:p>
            <a:pPr marL="342900" indent="-342900" algn="l">
              <a:buFontTx/>
              <a:buChar char="-"/>
            </a:pPr>
            <a:r>
              <a:rPr lang="en-US" sz="2200" b="1" dirty="0" smtClean="0">
                <a:solidFill>
                  <a:schemeClr val="tx1"/>
                </a:solidFill>
              </a:rPr>
              <a:t>IDD issues, but does not qualify for IDD services</a:t>
            </a:r>
          </a:p>
          <a:p>
            <a:pPr marL="342900" indent="-342900" algn="l">
              <a:buFontTx/>
              <a:buChar char="-"/>
            </a:pPr>
            <a:r>
              <a:rPr lang="en-US" sz="2200" b="1" dirty="0" smtClean="0">
                <a:solidFill>
                  <a:schemeClr val="tx1"/>
                </a:solidFill>
              </a:rPr>
              <a:t>Traumatic Brain Injury</a:t>
            </a:r>
          </a:p>
          <a:p>
            <a:pPr marL="342900" indent="-342900" algn="l">
              <a:buFontTx/>
              <a:buChar char="-"/>
            </a:pPr>
            <a:r>
              <a:rPr lang="en-US" sz="2200" b="1" dirty="0" smtClean="0">
                <a:solidFill>
                  <a:schemeClr val="tx1"/>
                </a:solidFill>
              </a:rPr>
              <a:t>NorthStar eligible, but with trauma as primary service driver</a:t>
            </a:r>
          </a:p>
          <a:p>
            <a:pPr marL="342900" indent="-342900" algn="l">
              <a:buFontTx/>
              <a:buChar char="-"/>
            </a:pPr>
            <a:r>
              <a:rPr lang="en-US" sz="2200" b="1" dirty="0" smtClean="0">
                <a:solidFill>
                  <a:schemeClr val="tx1"/>
                </a:solidFill>
              </a:rPr>
              <a:t>NorthStar eligible, but with Axis II diagnosis as primary service driver</a:t>
            </a:r>
          </a:p>
          <a:p>
            <a:pPr marL="342900" indent="-342900" algn="l">
              <a:buFontTx/>
              <a:buChar char="-"/>
            </a:pPr>
            <a:r>
              <a:rPr lang="en-US" sz="2200" b="1" dirty="0" smtClean="0">
                <a:solidFill>
                  <a:schemeClr val="tx1"/>
                </a:solidFill>
              </a:rPr>
              <a:t>Complex medical issues</a:t>
            </a:r>
          </a:p>
          <a:p>
            <a:endParaRPr lang="en-US" sz="2200" b="1" dirty="0" smtClean="0">
              <a:solidFill>
                <a:schemeClr val="tx1"/>
              </a:solidFill>
            </a:endParaRPr>
          </a:p>
          <a:p>
            <a:pPr algn="l"/>
            <a:r>
              <a:rPr lang="en-US" sz="2200" b="1" dirty="0" smtClean="0">
                <a:solidFill>
                  <a:schemeClr val="tx1"/>
                </a:solidFill>
              </a:rPr>
              <a:t>* Existing program funded by Dallas County</a:t>
            </a:r>
          </a:p>
          <a:p>
            <a:pPr algn="l"/>
            <a:r>
              <a:rPr lang="en-US" sz="2200" b="1" dirty="0" smtClean="0">
                <a:solidFill>
                  <a:schemeClr val="tx1"/>
                </a:solidFill>
              </a:rPr>
              <a:t>* Monitored and Facilitated by Metrocare Services</a:t>
            </a:r>
          </a:p>
          <a:p>
            <a:pPr marL="342900" indent="-342900" algn="l">
              <a:buFontTx/>
              <a:buChar char="-"/>
            </a:pPr>
            <a:endParaRPr lang="en-US" sz="2200" b="1" dirty="0" smtClean="0">
              <a:solidFill>
                <a:schemeClr val="tx1"/>
              </a:solidFill>
            </a:endParaRPr>
          </a:p>
          <a:p>
            <a:endParaRPr lang="en-US" sz="2200" b="1" dirty="0">
              <a:solidFill>
                <a:schemeClr val="tx1"/>
              </a:solidFill>
            </a:endParaRPr>
          </a:p>
        </p:txBody>
      </p:sp>
    </p:spTree>
    <p:extLst>
      <p:ext uri="{BB962C8B-B14F-4D97-AF65-F5344CB8AC3E}">
        <p14:creationId xmlns:p14="http://schemas.microsoft.com/office/powerpoint/2010/main" val="2544909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Parkland 1">
      <a:dk1>
        <a:srgbClr val="000000"/>
      </a:dk1>
      <a:lt1>
        <a:srgbClr val="FFFFFF"/>
      </a:lt1>
      <a:dk2>
        <a:srgbClr val="919693"/>
      </a:dk2>
      <a:lt2>
        <a:srgbClr val="EDE8C4"/>
      </a:lt2>
      <a:accent1>
        <a:srgbClr val="5B027A"/>
      </a:accent1>
      <a:accent2>
        <a:srgbClr val="003F77"/>
      </a:accent2>
      <a:accent3>
        <a:srgbClr val="215B33"/>
      </a:accent3>
      <a:accent4>
        <a:srgbClr val="CC7A02"/>
      </a:accent4>
      <a:accent5>
        <a:srgbClr val="007272"/>
      </a:accent5>
      <a:accent6>
        <a:srgbClr val="8C2633"/>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PS Them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JPS Diversi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975</TotalTime>
  <Words>3809</Words>
  <Application>Microsoft Office PowerPoint</Application>
  <PresentationFormat>On-screen Show (4:3)</PresentationFormat>
  <Paragraphs>599</Paragraphs>
  <Slides>67</Slides>
  <Notes>14</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67</vt:i4>
      </vt:variant>
    </vt:vector>
  </HeadingPairs>
  <TitlesOfParts>
    <vt:vector size="77" baseType="lpstr">
      <vt:lpstr>Civic</vt:lpstr>
      <vt:lpstr>1_Civic</vt:lpstr>
      <vt:lpstr>2_Civic</vt:lpstr>
      <vt:lpstr>Office Theme</vt:lpstr>
      <vt:lpstr>Default Design</vt:lpstr>
      <vt:lpstr>JPS Theme 2013</vt:lpstr>
      <vt:lpstr>JPS Diversity Theme</vt:lpstr>
      <vt:lpstr>1_Office Theme</vt:lpstr>
      <vt:lpstr>Chart</vt:lpstr>
      <vt:lpstr>Microsoft Excel Chart</vt:lpstr>
      <vt:lpstr>PowerPoint Presentation</vt:lpstr>
      <vt:lpstr>Webinar Housekeeping</vt:lpstr>
      <vt:lpstr>PDSA Plan Do Study Act</vt:lpstr>
      <vt:lpstr>Model for Improvement</vt:lpstr>
      <vt:lpstr> Presenters </vt:lpstr>
      <vt:lpstr>   Dallas County 1115 Waiver- DSRIP  Crisis Services Project (CSP)    </vt:lpstr>
      <vt:lpstr>  Crisis Services Project (CSP) Goal/ Who we Serve     </vt:lpstr>
      <vt:lpstr>Crisis Services Project (CSP) Improving Clients Outcomes</vt:lpstr>
      <vt:lpstr> Crisis Services Project (CSP) Forensic Diversion Unit (FDU) Overview    </vt:lpstr>
      <vt:lpstr> Crisis Services Project (CSP) Forensic Diversion Unit- PDSA (1.0)    </vt:lpstr>
      <vt:lpstr> Crisis Services Project (CSP) Forensic Diversion Unit- PDSA (1.0)    </vt:lpstr>
      <vt:lpstr> Crisis Services Project (CSP) Forensic Diversion Unit- PDSA (1.0)    </vt:lpstr>
      <vt:lpstr> Crisis Services Project (CSP) Forensic Diversion Unit- PDSA (1.0)    </vt:lpstr>
      <vt:lpstr> Crisis Services Project (CSP) Forensic Diversion Unit- PDSA (2.0)    </vt:lpstr>
      <vt:lpstr> Crisis Services Project (CSP) Forensic Diversion Unit- PDSA (2.0)    </vt:lpstr>
      <vt:lpstr>Medication Therapy Management</vt:lpstr>
      <vt:lpstr>Overview of Project</vt:lpstr>
      <vt:lpstr>Why?</vt:lpstr>
      <vt:lpstr>PLAN</vt:lpstr>
      <vt:lpstr>DO – Find Patients</vt:lpstr>
      <vt:lpstr>DO – Referral Workqueues</vt:lpstr>
      <vt:lpstr>DO – Build New MTM Visit &amp; Navigator</vt:lpstr>
      <vt:lpstr>DO – Track Progress </vt:lpstr>
      <vt:lpstr>STUDY</vt:lpstr>
      <vt:lpstr>ACT</vt:lpstr>
      <vt:lpstr>PLAN</vt:lpstr>
      <vt:lpstr>Do</vt:lpstr>
      <vt:lpstr>STUDY</vt:lpstr>
      <vt:lpstr>STUDY</vt:lpstr>
      <vt:lpstr>ACT</vt:lpstr>
      <vt:lpstr>Continuous Improvement</vt:lpstr>
      <vt:lpstr>Every Girl Counts: PDSA Cycles to Increase HPV Series Completion in African American Girls</vt:lpstr>
      <vt:lpstr>Storyboard</vt:lpstr>
      <vt:lpstr>HPV Vaccine - Background &amp; Challenge</vt:lpstr>
      <vt:lpstr>HPV Vaccine Dosing Interval Adds Complexity to Completion and Series Completion by a Specific Birthdate </vt:lpstr>
      <vt:lpstr>PDSA Cycles Overview</vt:lpstr>
      <vt:lpstr>First PDSA Cycle - Plan</vt:lpstr>
      <vt:lpstr>First PDSA Cycle - Do</vt:lpstr>
      <vt:lpstr>HPV Best Practice Alert</vt:lpstr>
      <vt:lpstr>First PDSA Cycle - Study</vt:lpstr>
      <vt:lpstr>First PDSA Cycle - Act</vt:lpstr>
      <vt:lpstr>Second PDSA Cycle - Plan</vt:lpstr>
      <vt:lpstr>Second PDSA Cycle - Do</vt:lpstr>
      <vt:lpstr>HPV Due Reports Example</vt:lpstr>
      <vt:lpstr>Second PDSA Cycle - Study</vt:lpstr>
      <vt:lpstr>Second PDSA Cycle - Act</vt:lpstr>
      <vt:lpstr>Third PDSA Cycle - Plan</vt:lpstr>
      <vt:lpstr>Third PDSA Cycle - Do</vt:lpstr>
      <vt:lpstr>Third PDSA Cycle - Study</vt:lpstr>
      <vt:lpstr>  Third PDSA Cycle - Act</vt:lpstr>
      <vt:lpstr>Third PDSA Cycle - Act</vt:lpstr>
      <vt:lpstr>Current State</vt:lpstr>
      <vt:lpstr>The Learning Board</vt:lpstr>
      <vt:lpstr>JPS Behavioral Health Integration Model</vt:lpstr>
      <vt:lpstr> JPS Behavioral Health Integration Model</vt:lpstr>
      <vt:lpstr>PowerPoint Presentation</vt:lpstr>
      <vt:lpstr>Do – Cycle 1</vt:lpstr>
      <vt:lpstr> Study – Cycle 1</vt:lpstr>
      <vt:lpstr>PowerPoint Presentation</vt:lpstr>
      <vt:lpstr> Do – Cycle 2</vt:lpstr>
      <vt:lpstr> Study – Cycle 2</vt:lpstr>
      <vt:lpstr>PowerPoint Presentation</vt:lpstr>
      <vt:lpstr>PowerPoint Presentation</vt:lpstr>
      <vt:lpstr>PowerPoint Presentation</vt:lpstr>
      <vt:lpstr>PDSA Thoughts to Ponder…</vt:lpstr>
      <vt:lpstr>And last…</vt:lpstr>
      <vt:lpstr>Thank You</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Mintner</dc:creator>
  <cp:lastModifiedBy>Charles Hill</cp:lastModifiedBy>
  <cp:revision>78</cp:revision>
  <cp:lastPrinted>2014-09-18T14:52:32Z</cp:lastPrinted>
  <dcterms:created xsi:type="dcterms:W3CDTF">2014-09-15T16:22:18Z</dcterms:created>
  <dcterms:modified xsi:type="dcterms:W3CDTF">2015-08-06T15:42:52Z</dcterms:modified>
</cp:coreProperties>
</file>